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48" r:id="rId1"/>
    <p:sldMasterId id="2147483661" r:id="rId2"/>
  </p:sldMasterIdLst>
  <p:notesMasterIdLst>
    <p:notesMasterId r:id="rId25"/>
  </p:notesMasterIdLst>
  <p:sldIdLst>
    <p:sldId id="256" r:id="rId3"/>
    <p:sldId id="257" r:id="rId4"/>
    <p:sldId id="258" r:id="rId5"/>
    <p:sldId id="381" r:id="rId6"/>
    <p:sldId id="309" r:id="rId7"/>
    <p:sldId id="302" r:id="rId8"/>
    <p:sldId id="384" r:id="rId9"/>
    <p:sldId id="402" r:id="rId10"/>
    <p:sldId id="405" r:id="rId11"/>
    <p:sldId id="382" r:id="rId12"/>
    <p:sldId id="262" r:id="rId13"/>
    <p:sldId id="383" r:id="rId14"/>
    <p:sldId id="319" r:id="rId15"/>
    <p:sldId id="307" r:id="rId16"/>
    <p:sldId id="375" r:id="rId17"/>
    <p:sldId id="387" r:id="rId18"/>
    <p:sldId id="388" r:id="rId19"/>
    <p:sldId id="389" r:id="rId20"/>
    <p:sldId id="390" r:id="rId21"/>
    <p:sldId id="403" r:id="rId22"/>
    <p:sldId id="404" r:id="rId23"/>
    <p:sldId id="361" r:id="rId24"/>
  </p:sldIdLst>
  <p:sldSz cx="9144000" cy="6858000" type="screen4x3"/>
  <p:notesSz cx="7104063" cy="10234613"/>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15:guide id="1" orient="horz" pos="2160">
          <p15:clr>
            <a:srgbClr val="000000"/>
          </p15:clr>
        </p15:guide>
        <p15:guide id="2" pos="2880">
          <p15:clr>
            <a:srgbClr val="000000"/>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r:id="rId72" roundtripDataSignature="AMtx7mjCrz7ecxCAvNe6KPl3/PSzHb+TWQ=="/>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BEBEB"/>
    <a:srgbClr val="E6E6E6"/>
    <a:srgbClr val="FFFF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75AC5EC3-F5F7-4F2C-B225-6FA9DF317D9A}">
  <a:tblStyle styleId="{75AC5EC3-F5F7-4F2C-B225-6FA9DF317D9A}" styleName="Table_0">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9F3F0"/>
          </a:solidFill>
        </a:fill>
      </a:tcStyle>
    </a:wholeTbl>
    <a:band1H>
      <a:tcTxStyle/>
      <a:tcStyle>
        <a:tcBdr/>
        <a:fill>
          <a:solidFill>
            <a:srgbClr val="D1E6E0"/>
          </a:solidFill>
        </a:fill>
      </a:tcStyle>
    </a:band1H>
    <a:band2H>
      <a:tcTxStyle/>
      <a:tcStyle>
        <a:tcBdr/>
      </a:tcStyle>
    </a:band2H>
    <a:band1V>
      <a:tcTxStyle/>
      <a:tcStyle>
        <a:tcBdr/>
        <a:fill>
          <a:solidFill>
            <a:srgbClr val="D1E6E0"/>
          </a:solidFill>
        </a:fill>
      </a:tcStyle>
    </a:band1V>
    <a:band2V>
      <a:tcTxStyle/>
      <a:tcStyle>
        <a:tcBdr/>
      </a:tcStyle>
    </a:band2V>
    <a:lastCol>
      <a:tcTxStyle b="on" i="off">
        <a:font>
          <a:latin typeface="Calibri"/>
          <a:ea typeface="Calibri"/>
          <a:cs typeface="Calibri"/>
        </a:font>
        <a:schemeClr val="lt1"/>
      </a:tcTxStyle>
      <a:tcStyle>
        <a:tcBdr/>
        <a:fill>
          <a:solidFill>
            <a:schemeClr val="accent4"/>
          </a:solidFill>
        </a:fill>
      </a:tcStyle>
    </a:lastCol>
    <a:firstCol>
      <a:tcTxStyle b="on" i="off">
        <a:font>
          <a:latin typeface="Calibri"/>
          <a:ea typeface="Calibri"/>
          <a:cs typeface="Calibri"/>
        </a:font>
        <a:schemeClr val="lt1"/>
      </a:tcTxStyle>
      <a:tcStyle>
        <a:tcBdr/>
        <a:fill>
          <a:solidFill>
            <a:schemeClr val="accent4"/>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4"/>
          </a:solidFill>
        </a:fill>
      </a:tcStyle>
    </a:lastRow>
    <a:seCell>
      <a:tcTxStyle/>
      <a:tcStyle>
        <a:tcBdr/>
      </a:tcStyle>
    </a:seCell>
    <a:swCell>
      <a:tcTxStyle/>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4"/>
          </a:solidFill>
        </a:fill>
      </a:tcStyle>
    </a:firstRow>
    <a:neCell>
      <a:tcTxStyle/>
      <a:tcStyle>
        <a:tcBdr/>
      </a:tcStyle>
    </a:neCell>
    <a:nwCell>
      <a:tcTxStyle/>
      <a:tcStyle>
        <a:tcBdr/>
      </a:tcStyle>
    </a:nwCell>
  </a:tblStyle>
  <a:tblStyle styleId="{C99BBBEF-D4C6-43BE-9E6F-A4D1E142C754}" styleName="Table_1">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ED083AE6-46FA-4A59-8FB0-9F97EB10719F}" styleName="淡色スタイル 3 - アクセント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1E171933-4619-4E11-9A3F-F7608DF75F80}" styleName="中間スタイル 1 - アクセント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00A15C55-8517-42AA-B614-E9B94910E393}" styleName="中間スタイル 2 - アクセント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aximized" horzBarState="maximized">
    <p:restoredLeft sz="34587" autoAdjust="0"/>
    <p:restoredTop sz="94660" autoAdjust="0"/>
  </p:normalViewPr>
  <p:slideViewPr>
    <p:cSldViewPr snapToGrid="0">
      <p:cViewPr>
        <p:scale>
          <a:sx n="100" d="100"/>
          <a:sy n="100" d="100"/>
        </p:scale>
        <p:origin x="-1860" y="-384"/>
      </p:cViewPr>
      <p:guideLst>
        <p:guide orient="horz" pos="2160"/>
        <p:guide pos="2880"/>
      </p:guideLst>
    </p:cSldViewPr>
  </p:slideViewPr>
  <p:outlineViewPr>
    <p:cViewPr>
      <p:scale>
        <a:sx n="33" d="100"/>
        <a:sy n="33" d="100"/>
      </p:scale>
      <p:origin x="0" y="24996"/>
    </p:cViewPr>
  </p:outlineViewPr>
  <p:notesTextViewPr>
    <p:cViewPr>
      <p:scale>
        <a:sx n="1" d="1"/>
        <a:sy n="1" d="1"/>
      </p:scale>
      <p:origin x="0" y="0"/>
    </p:cViewPr>
  </p:notesTextViewPr>
  <p:sorterViewPr>
    <p:cViewPr>
      <p:scale>
        <a:sx n="100" d="100"/>
        <a:sy n="100" d="100"/>
      </p:scale>
      <p:origin x="0" y="3906"/>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72" Type="http://customschemas.google.com/relationships/presentationmetadata" Target="metadata"/><Relationship Id="rId3" Type="http://schemas.openxmlformats.org/officeDocument/2006/relationships/slide" Target="slides/slide1.xml"/><Relationship Id="rId21" Type="http://schemas.openxmlformats.org/officeDocument/2006/relationships/slide" Target="slides/slide19.xml"/><Relationship Id="rId76"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74"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10" Type="http://schemas.openxmlformats.org/officeDocument/2006/relationships/slide" Target="slides/slide8.xml"/><Relationship Id="rId19" Type="http://schemas.openxmlformats.org/officeDocument/2006/relationships/slide" Target="slides/slide17.xml"/><Relationship Id="rId73"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1" y="0"/>
            <a:ext cx="3078428" cy="511731"/>
          </a:xfrm>
          <a:prstGeom prst="rect">
            <a:avLst/>
          </a:prstGeom>
          <a:noFill/>
          <a:ln>
            <a:noFill/>
          </a:ln>
        </p:spPr>
        <p:txBody>
          <a:bodyPr spcFirstLastPara="1" wrap="square" lIns="95475" tIns="47725" rIns="95475" bIns="47725" anchor="t" anchorCtr="0">
            <a:noAutofit/>
          </a:bodyPr>
          <a:lstStyle>
            <a:lvl1pPr marR="0" lvl="0" algn="l" rtl="0">
              <a:spcBef>
                <a:spcPts val="0"/>
              </a:spcBef>
              <a:spcAft>
                <a:spcPts val="0"/>
              </a:spcAft>
              <a:buSzPts val="1400"/>
              <a:buNone/>
              <a:defRPr sz="13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4023992" y="0"/>
            <a:ext cx="3078428" cy="511731"/>
          </a:xfrm>
          <a:prstGeom prst="rect">
            <a:avLst/>
          </a:prstGeom>
          <a:noFill/>
          <a:ln>
            <a:noFill/>
          </a:ln>
        </p:spPr>
        <p:txBody>
          <a:bodyPr spcFirstLastPara="1" wrap="square" lIns="95475" tIns="47725" rIns="95475" bIns="47725" anchor="t" anchorCtr="0">
            <a:noAutofit/>
          </a:bodyPr>
          <a:lstStyle>
            <a:lvl1pPr marR="0" lvl="0" algn="r" rtl="0">
              <a:spcBef>
                <a:spcPts val="0"/>
              </a:spcBef>
              <a:spcAft>
                <a:spcPts val="0"/>
              </a:spcAft>
              <a:buSzPts val="1400"/>
              <a:buNone/>
              <a:defRPr sz="13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992188" y="766763"/>
            <a:ext cx="5119687" cy="3838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710407" y="4861443"/>
            <a:ext cx="5683250" cy="4605576"/>
          </a:xfrm>
          <a:prstGeom prst="rect">
            <a:avLst/>
          </a:prstGeom>
          <a:noFill/>
          <a:ln>
            <a:noFill/>
          </a:ln>
        </p:spPr>
        <p:txBody>
          <a:bodyPr spcFirstLastPara="1" wrap="square" lIns="95475" tIns="47725" rIns="95475" bIns="47725"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1" y="9721106"/>
            <a:ext cx="3078428" cy="511731"/>
          </a:xfrm>
          <a:prstGeom prst="rect">
            <a:avLst/>
          </a:prstGeom>
          <a:noFill/>
          <a:ln>
            <a:noFill/>
          </a:ln>
        </p:spPr>
        <p:txBody>
          <a:bodyPr spcFirstLastPara="1" wrap="square" lIns="95475" tIns="47725" rIns="95475" bIns="47725" anchor="b" anchorCtr="0">
            <a:noAutofit/>
          </a:bodyPr>
          <a:lstStyle>
            <a:lvl1pPr marR="0" lvl="0" algn="l" rtl="0">
              <a:spcBef>
                <a:spcPts val="0"/>
              </a:spcBef>
              <a:spcAft>
                <a:spcPts val="0"/>
              </a:spcAft>
              <a:buSzPts val="1400"/>
              <a:buNone/>
              <a:defRPr sz="13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4023992" y="9721106"/>
            <a:ext cx="3078428" cy="511731"/>
          </a:xfrm>
          <a:prstGeom prst="rect">
            <a:avLst/>
          </a:prstGeom>
          <a:noFill/>
          <a:ln>
            <a:noFill/>
          </a:ln>
        </p:spPr>
        <p:txBody>
          <a:bodyPr spcFirstLastPara="1" wrap="square" lIns="95475" tIns="47725" rIns="95475" bIns="47725" anchor="b" anchorCtr="0">
            <a:noAutofit/>
          </a:bodyPr>
          <a:lstStyle/>
          <a:p>
            <a:pPr marL="0" marR="0" lvl="0" indent="0" algn="r" rtl="0">
              <a:spcBef>
                <a:spcPts val="0"/>
              </a:spcBef>
              <a:spcAft>
                <a:spcPts val="0"/>
              </a:spcAft>
              <a:buNone/>
            </a:pPr>
            <a:fld id="{00000000-1234-1234-1234-123412341234}" type="slidenum">
              <a:rPr lang="ja-JP" sz="1300" b="0" i="0" u="none" strike="noStrike" cap="none">
                <a:solidFill>
                  <a:schemeClr val="dk1"/>
                </a:solidFill>
                <a:latin typeface="Calibri"/>
                <a:ea typeface="Calibri"/>
                <a:cs typeface="Calibri"/>
                <a:sym typeface="Calibri"/>
              </a:rPr>
              <a:t>‹#›</a:t>
            </a:fld>
            <a:endParaRPr sz="13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618496746"/>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p1:notes"/>
          <p:cNvSpPr>
            <a:spLocks noGrp="1" noRot="1" noChangeAspect="1"/>
          </p:cNvSpPr>
          <p:nvPr>
            <p:ph type="sldImg" idx="2"/>
          </p:nvPr>
        </p:nvSpPr>
        <p:spPr>
          <a:xfrm>
            <a:off x="992188" y="766763"/>
            <a:ext cx="5119687" cy="3838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1" name="Google Shape;61;p1:notes"/>
          <p:cNvSpPr txBox="1">
            <a:spLocks noGrp="1"/>
          </p:cNvSpPr>
          <p:nvPr>
            <p:ph type="body" idx="1"/>
          </p:nvPr>
        </p:nvSpPr>
        <p:spPr>
          <a:xfrm>
            <a:off x="710407" y="4861443"/>
            <a:ext cx="5683250" cy="4605576"/>
          </a:xfrm>
          <a:prstGeom prst="rect">
            <a:avLst/>
          </a:prstGeom>
          <a:noFill/>
          <a:ln>
            <a:noFill/>
          </a:ln>
        </p:spPr>
        <p:txBody>
          <a:bodyPr spcFirstLastPara="1" wrap="square" lIns="95475" tIns="47725" rIns="95475" bIns="47725" anchor="t" anchorCtr="0">
            <a:noAutofit/>
          </a:bodyPr>
          <a:lstStyle/>
          <a:p>
            <a:pPr marL="0" lvl="0" indent="0" algn="l" rtl="0">
              <a:spcBef>
                <a:spcPts val="0"/>
              </a:spcBef>
              <a:spcAft>
                <a:spcPts val="0"/>
              </a:spcAft>
              <a:buNone/>
            </a:pPr>
            <a:endParaRPr/>
          </a:p>
        </p:txBody>
      </p:sp>
      <p:sp>
        <p:nvSpPr>
          <p:cNvPr id="62" name="Google Shape;62;p1:notes"/>
          <p:cNvSpPr txBox="1">
            <a:spLocks noGrp="1"/>
          </p:cNvSpPr>
          <p:nvPr>
            <p:ph type="sldNum" idx="12"/>
          </p:nvPr>
        </p:nvSpPr>
        <p:spPr>
          <a:xfrm>
            <a:off x="4023992" y="9721106"/>
            <a:ext cx="3078428" cy="511731"/>
          </a:xfrm>
          <a:prstGeom prst="rect">
            <a:avLst/>
          </a:prstGeom>
          <a:noFill/>
          <a:ln>
            <a:noFill/>
          </a:ln>
        </p:spPr>
        <p:txBody>
          <a:bodyPr spcFirstLastPara="1" wrap="square" lIns="95475" tIns="47725" rIns="95475" bIns="47725" anchor="b" anchorCtr="0">
            <a:noAutofit/>
          </a:bodyPr>
          <a:lstStyle/>
          <a:p>
            <a:pPr marL="0" lvl="0" indent="0" algn="r" rtl="0">
              <a:spcBef>
                <a:spcPts val="0"/>
              </a:spcBef>
              <a:spcAft>
                <a:spcPts val="0"/>
              </a:spcAft>
              <a:buNone/>
            </a:pPr>
            <a:fld id="{00000000-1234-1234-1234-123412341234}" type="slidenum">
              <a:rPr lang="en-US" altLang="ja-JP"/>
              <a:t>1</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p2:notes"/>
          <p:cNvSpPr>
            <a:spLocks noGrp="1" noRot="1" noChangeAspect="1"/>
          </p:cNvSpPr>
          <p:nvPr>
            <p:ph type="sldImg" idx="2"/>
          </p:nvPr>
        </p:nvSpPr>
        <p:spPr>
          <a:xfrm>
            <a:off x="992188" y="766763"/>
            <a:ext cx="5119687" cy="3838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8" name="Google Shape;68;p2:notes"/>
          <p:cNvSpPr txBox="1">
            <a:spLocks noGrp="1"/>
          </p:cNvSpPr>
          <p:nvPr>
            <p:ph type="body" idx="1"/>
          </p:nvPr>
        </p:nvSpPr>
        <p:spPr>
          <a:xfrm>
            <a:off x="710407" y="4861443"/>
            <a:ext cx="5683250" cy="4605576"/>
          </a:xfrm>
          <a:prstGeom prst="rect">
            <a:avLst/>
          </a:prstGeom>
          <a:noFill/>
          <a:ln>
            <a:noFill/>
          </a:ln>
        </p:spPr>
        <p:txBody>
          <a:bodyPr spcFirstLastPara="1" wrap="square" lIns="95475" tIns="47725" rIns="95475" bIns="47725" anchor="t" anchorCtr="0">
            <a:noAutofit/>
          </a:bodyPr>
          <a:lstStyle/>
          <a:p>
            <a:pPr marL="0" lvl="0" indent="0" algn="l" rtl="0">
              <a:spcBef>
                <a:spcPts val="0"/>
              </a:spcBef>
              <a:spcAft>
                <a:spcPts val="0"/>
              </a:spcAft>
              <a:buNone/>
            </a:pPr>
            <a:r>
              <a:rPr lang="ja-JP"/>
              <a:t>まずは、TR-COM のプロモーションビデオを見てください。</a:t>
            </a:r>
            <a:endParaRPr/>
          </a:p>
          <a:p>
            <a:pPr marL="0" lvl="0" indent="0" algn="l" rtl="0">
              <a:spcBef>
                <a:spcPts val="0"/>
              </a:spcBef>
              <a:spcAft>
                <a:spcPts val="0"/>
              </a:spcAft>
              <a:buNone/>
            </a:pPr>
            <a:r>
              <a:rPr lang="ja-JP"/>
              <a:t>（3分後）</a:t>
            </a:r>
            <a:endParaRPr/>
          </a:p>
          <a:p>
            <a:pPr marL="0" lvl="0" indent="0" algn="l" rtl="0">
              <a:spcBef>
                <a:spcPts val="0"/>
              </a:spcBef>
              <a:spcAft>
                <a:spcPts val="0"/>
              </a:spcAft>
              <a:buNone/>
            </a:pPr>
            <a:r>
              <a:rPr lang="ja-JP"/>
              <a:t>酉島製作所のTR-COMの特徴はセンサからクラウド、webまですべてのサービスを提供することができることです。</a:t>
            </a:r>
            <a:endParaRPr/>
          </a:p>
          <a:p>
            <a:pPr marL="0" lvl="0" indent="0" algn="l" rtl="0">
              <a:spcBef>
                <a:spcPts val="0"/>
              </a:spcBef>
              <a:spcAft>
                <a:spcPts val="0"/>
              </a:spcAft>
              <a:buNone/>
            </a:pPr>
            <a:r>
              <a:rPr lang="ja-JP"/>
              <a:t>①まずセンサは、温度と振動を測定・収集できる小さなコンピュータという役割を持っています。測定結果は1時間毎にセンサ内部に記録することができます。</a:t>
            </a:r>
            <a:endParaRPr/>
          </a:p>
          <a:p>
            <a:pPr marL="0" lvl="0" indent="0" algn="l" rtl="0">
              <a:spcBef>
                <a:spcPts val="0"/>
              </a:spcBef>
              <a:spcAft>
                <a:spcPts val="0"/>
              </a:spcAft>
              <a:buNone/>
            </a:pPr>
            <a:r>
              <a:rPr lang="ja-JP"/>
              <a:t>　センサは電池内蔵、ワイヤレスなので、設置が非常に簡単です。</a:t>
            </a:r>
            <a:endParaRPr/>
          </a:p>
          <a:p>
            <a:pPr marL="0" lvl="0" indent="0" algn="l" rtl="0">
              <a:spcBef>
                <a:spcPts val="0"/>
              </a:spcBef>
              <a:spcAft>
                <a:spcPts val="0"/>
              </a:spcAft>
              <a:buNone/>
            </a:pPr>
            <a:r>
              <a:rPr lang="ja-JP">
                <a:latin typeface="Meiryo"/>
                <a:ea typeface="Meiryo"/>
                <a:cs typeface="Meiryo"/>
                <a:sym typeface="Meiryo"/>
              </a:rPr>
              <a:t>②次に親機の設置が不要たなめ、iPhone/iPadさえあればその日からでもデータ取得が可能です。</a:t>
            </a:r>
            <a:endParaRPr/>
          </a:p>
          <a:p>
            <a:pPr marL="0" lvl="0" indent="0" algn="l" rtl="0">
              <a:spcBef>
                <a:spcPts val="0"/>
              </a:spcBef>
              <a:spcAft>
                <a:spcPts val="0"/>
              </a:spcAft>
              <a:buNone/>
            </a:pPr>
            <a:r>
              <a:rPr lang="ja-JP"/>
              <a:t>③クラウドではデータを管理することができます。</a:t>
            </a:r>
            <a:endParaRPr/>
          </a:p>
          <a:p>
            <a:pPr marL="0" lvl="0" indent="0" algn="l" rtl="0">
              <a:spcBef>
                <a:spcPts val="0"/>
              </a:spcBef>
              <a:spcAft>
                <a:spcPts val="0"/>
              </a:spcAft>
              <a:buNone/>
            </a:pPr>
            <a:r>
              <a:rPr lang="ja-JP"/>
              <a:t>（所有権の管理について説明は省く）</a:t>
            </a:r>
            <a:endParaRPr/>
          </a:p>
          <a:p>
            <a:pPr marL="0" lvl="0" indent="0" algn="l" rtl="0">
              <a:spcBef>
                <a:spcPts val="0"/>
              </a:spcBef>
              <a:spcAft>
                <a:spcPts val="0"/>
              </a:spcAft>
              <a:buNone/>
            </a:pPr>
            <a:r>
              <a:rPr lang="ja-JP"/>
              <a:t>④Web画面では収集したデータの閲覧、機器情報の編集や管理が可能となっております。</a:t>
            </a:r>
            <a:endParaRPr/>
          </a:p>
          <a:p>
            <a:pPr marL="0" lvl="0" indent="0" algn="l" rtl="0">
              <a:spcBef>
                <a:spcPts val="0"/>
              </a:spcBef>
              <a:spcAft>
                <a:spcPts val="0"/>
              </a:spcAft>
              <a:buNone/>
            </a:pPr>
            <a:endParaRPr/>
          </a:p>
          <a:p>
            <a:pPr marL="0" lvl="0" indent="0" algn="l" rtl="0">
              <a:spcBef>
                <a:spcPts val="0"/>
              </a:spcBef>
              <a:spcAft>
                <a:spcPts val="0"/>
              </a:spcAft>
              <a:buNone/>
            </a:pPr>
            <a:r>
              <a:rPr lang="ja-JP"/>
              <a:t>注意点として、センサ開封時に行う初期設定とアプリのログインのときは必ずネット接続が必要になりますが、データ取得時はオフラインでも可能です。</a:t>
            </a:r>
            <a:endParaRPr/>
          </a:p>
          <a:p>
            <a:pPr marL="0" lvl="0" indent="0" algn="l" rtl="0">
              <a:spcBef>
                <a:spcPts val="0"/>
              </a:spcBef>
              <a:spcAft>
                <a:spcPts val="0"/>
              </a:spcAft>
              <a:buNone/>
            </a:pPr>
            <a:endParaRPr/>
          </a:p>
          <a:p>
            <a:pPr marL="0" lvl="0" indent="0" algn="l" rtl="0">
              <a:spcBef>
                <a:spcPts val="0"/>
              </a:spcBef>
              <a:spcAft>
                <a:spcPts val="0"/>
              </a:spcAft>
              <a:buNone/>
            </a:pPr>
            <a:r>
              <a:rPr lang="ja-JP"/>
              <a:t>それでは早速、WEB画面について説明します。</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69" name="Google Shape;69;p2:notes"/>
          <p:cNvSpPr txBox="1">
            <a:spLocks noGrp="1"/>
          </p:cNvSpPr>
          <p:nvPr>
            <p:ph type="sldNum" idx="12"/>
          </p:nvPr>
        </p:nvSpPr>
        <p:spPr>
          <a:xfrm>
            <a:off x="4023992" y="9721106"/>
            <a:ext cx="3078428" cy="511731"/>
          </a:xfrm>
          <a:prstGeom prst="rect">
            <a:avLst/>
          </a:prstGeom>
          <a:noFill/>
          <a:ln>
            <a:noFill/>
          </a:ln>
        </p:spPr>
        <p:txBody>
          <a:bodyPr spcFirstLastPara="1" wrap="square" lIns="95475" tIns="47725" rIns="95475" bIns="47725" anchor="b" anchorCtr="0">
            <a:noAutofit/>
          </a:bodyPr>
          <a:lstStyle/>
          <a:p>
            <a:pPr marL="0" lvl="0" indent="0" algn="r" rtl="0">
              <a:spcBef>
                <a:spcPts val="0"/>
              </a:spcBef>
              <a:spcAft>
                <a:spcPts val="0"/>
              </a:spcAft>
              <a:buNone/>
            </a:pPr>
            <a:fld id="{00000000-1234-1234-1234-123412341234}" type="slidenum">
              <a:rPr lang="en-US" altLang="ja-JP"/>
              <a:t>2</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3:notes"/>
          <p:cNvSpPr>
            <a:spLocks noGrp="1" noRot="1" noChangeAspect="1"/>
          </p:cNvSpPr>
          <p:nvPr>
            <p:ph type="sldImg" idx="2"/>
          </p:nvPr>
        </p:nvSpPr>
        <p:spPr>
          <a:xfrm>
            <a:off x="992188" y="766763"/>
            <a:ext cx="5119687" cy="3838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2" name="Google Shape;82;p3:notes"/>
          <p:cNvSpPr txBox="1">
            <a:spLocks noGrp="1"/>
          </p:cNvSpPr>
          <p:nvPr>
            <p:ph type="body" idx="1"/>
          </p:nvPr>
        </p:nvSpPr>
        <p:spPr>
          <a:xfrm>
            <a:off x="710407" y="4861443"/>
            <a:ext cx="5683250" cy="4605576"/>
          </a:xfrm>
          <a:prstGeom prst="rect">
            <a:avLst/>
          </a:prstGeom>
          <a:noFill/>
          <a:ln>
            <a:noFill/>
          </a:ln>
        </p:spPr>
        <p:txBody>
          <a:bodyPr spcFirstLastPara="1" wrap="square" lIns="95475" tIns="47725" rIns="95475" bIns="47725" anchor="t" anchorCtr="0">
            <a:noAutofit/>
          </a:bodyPr>
          <a:lstStyle/>
          <a:p>
            <a:pPr marL="0" lvl="0" indent="0" algn="l" rtl="0">
              <a:spcBef>
                <a:spcPts val="0"/>
              </a:spcBef>
              <a:spcAft>
                <a:spcPts val="0"/>
              </a:spcAft>
              <a:buNone/>
            </a:pPr>
            <a:r>
              <a:rPr lang="ja-JP"/>
              <a:t>（実際のWeb画面を見せながら説明する。）</a:t>
            </a:r>
            <a:endParaRPr/>
          </a:p>
          <a:p>
            <a:pPr marL="0" lvl="0" indent="0" algn="l" rtl="0">
              <a:spcBef>
                <a:spcPts val="0"/>
              </a:spcBef>
              <a:spcAft>
                <a:spcPts val="0"/>
              </a:spcAft>
              <a:buNone/>
            </a:pPr>
            <a:r>
              <a:rPr lang="ja-JP"/>
              <a:t>まず最初に、緑、黄、赤で正常、注意、異常の状態がすぐに分かるようになっています。階層表示機能があるので、どのエリアの機器の警報が出ているかもすぐに分かります。</a:t>
            </a:r>
            <a:endParaRPr/>
          </a:p>
          <a:p>
            <a:pPr marL="0" lvl="0" indent="0" algn="l" rtl="0">
              <a:spcBef>
                <a:spcPts val="0"/>
              </a:spcBef>
              <a:spcAft>
                <a:spcPts val="0"/>
              </a:spcAft>
              <a:buNone/>
            </a:pPr>
            <a:endParaRPr/>
          </a:p>
          <a:p>
            <a:pPr marL="0" lvl="0" indent="0" algn="l" rtl="0">
              <a:spcBef>
                <a:spcPts val="0"/>
              </a:spcBef>
              <a:spcAft>
                <a:spcPts val="0"/>
              </a:spcAft>
              <a:buNone/>
            </a:pPr>
            <a:r>
              <a:rPr lang="ja-JP"/>
              <a:t>次に、機器を選択すると、トレンドグラフが表示される。　⇒（酉島製作所デモの「クーリングタワーポンプ」を選択すること）</a:t>
            </a:r>
            <a:endParaRPr/>
          </a:p>
          <a:p>
            <a:pPr marL="0" lvl="0" indent="0" algn="l" rtl="0">
              <a:spcBef>
                <a:spcPts val="0"/>
              </a:spcBef>
              <a:spcAft>
                <a:spcPts val="0"/>
              </a:spcAft>
              <a:buNone/>
            </a:pPr>
            <a:r>
              <a:rPr lang="ja-JP"/>
              <a:t>・黒が温度で、紫が振動を表す。（※b-monitorの場合）</a:t>
            </a:r>
            <a:endParaRPr/>
          </a:p>
          <a:p>
            <a:pPr marL="0" lvl="0" indent="0" algn="l" rtl="0">
              <a:spcBef>
                <a:spcPts val="0"/>
              </a:spcBef>
              <a:spcAft>
                <a:spcPts val="0"/>
              </a:spcAft>
              <a:buNone/>
            </a:pPr>
            <a:r>
              <a:rPr lang="ja-JP"/>
              <a:t>・プロット数としては1時間に1点のデータが表示されています。期間設定は日にちから選ぶこともできますし、マウスで範囲を自由に設定することも可能です。</a:t>
            </a:r>
            <a:endParaRPr/>
          </a:p>
          <a:p>
            <a:pPr marL="0" lvl="0" indent="0" algn="l" rtl="0">
              <a:spcBef>
                <a:spcPts val="0"/>
              </a:spcBef>
              <a:spcAft>
                <a:spcPts val="0"/>
              </a:spcAft>
              <a:buNone/>
            </a:pPr>
            <a:r>
              <a:rPr lang="ja-JP"/>
              <a:t>・点線がしきい値となっており、これを超えると、事前に設定していれば、異常時通知メールが送信される機能もあります。</a:t>
            </a:r>
            <a:endParaRPr/>
          </a:p>
          <a:p>
            <a:pPr marL="0" lvl="0" indent="0" algn="l" rtl="0">
              <a:spcBef>
                <a:spcPts val="0"/>
              </a:spcBef>
              <a:spcAft>
                <a:spcPts val="0"/>
              </a:spcAft>
              <a:buNone/>
            </a:pPr>
            <a:endParaRPr/>
          </a:p>
          <a:p>
            <a:pPr marL="0" lvl="0" indent="0" algn="l" rtl="0">
              <a:spcBef>
                <a:spcPts val="0"/>
              </a:spcBef>
              <a:spcAft>
                <a:spcPts val="0"/>
              </a:spcAft>
              <a:buNone/>
            </a:pPr>
            <a:r>
              <a:rPr lang="ja-JP"/>
              <a:t>さらに、FFTの取得もできます。FFTとは、振動の複雑な生波形を周波数別に分解してくれることです。</a:t>
            </a:r>
            <a:endParaRPr/>
          </a:p>
          <a:p>
            <a:pPr marL="0" lvl="0" indent="0" algn="l" rtl="0">
              <a:spcBef>
                <a:spcPts val="0"/>
              </a:spcBef>
              <a:spcAft>
                <a:spcPts val="0"/>
              </a:spcAft>
              <a:buNone/>
            </a:pPr>
            <a:r>
              <a:rPr lang="ja-JP"/>
              <a:t>＜＜グラフを3次元で動かしながら、機能が優れていることを視覚で訴える＞＞</a:t>
            </a:r>
            <a:endParaRPr/>
          </a:p>
          <a:p>
            <a:pPr marL="0" lvl="0" indent="0" algn="l" rtl="0">
              <a:spcBef>
                <a:spcPts val="0"/>
              </a:spcBef>
              <a:spcAft>
                <a:spcPts val="0"/>
              </a:spcAft>
              <a:buNone/>
            </a:pPr>
            <a:r>
              <a:rPr lang="ja-JP"/>
              <a:t>FFT分析では過去から時系列で比較できるので、故障予測にとても有効です。</a:t>
            </a:r>
            <a:endParaRPr/>
          </a:p>
          <a:p>
            <a:pPr marL="0" lvl="0" indent="0" algn="l" rtl="0">
              <a:spcBef>
                <a:spcPts val="0"/>
              </a:spcBef>
              <a:spcAft>
                <a:spcPts val="0"/>
              </a:spcAft>
              <a:buNone/>
            </a:pPr>
            <a:r>
              <a:rPr lang="ja-JP"/>
              <a:t>・ちなみにトリシマはポンプ屋さんなので、故障したときに呼ばれて現場に行くが、故障したときのFFTだけ見ても原因がよくわからないことがほとんどです。重要なことは、健康なときからFFTを取得しておくことで、振動の成分の変化を把握することなんです。</a:t>
            </a:r>
            <a:endParaRPr/>
          </a:p>
          <a:p>
            <a:pPr marL="0" lvl="0" indent="0" algn="l" rtl="0">
              <a:spcBef>
                <a:spcPts val="0"/>
              </a:spcBef>
              <a:spcAft>
                <a:spcPts val="0"/>
              </a:spcAft>
              <a:buNone/>
            </a:pPr>
            <a:r>
              <a:rPr lang="ja-JP"/>
              <a:t>・振動値や温度が増加していなくても、振動の成分が変わったことで、機械の状態が変わったことを把握できます。</a:t>
            </a:r>
            <a:endParaRPr/>
          </a:p>
          <a:p>
            <a:pPr marL="0" lvl="0" indent="0" algn="l" rtl="0">
              <a:spcBef>
                <a:spcPts val="0"/>
              </a:spcBef>
              <a:spcAft>
                <a:spcPts val="0"/>
              </a:spcAft>
              <a:buNone/>
            </a:pPr>
            <a:r>
              <a:rPr lang="ja-JP"/>
              <a:t>・音で故障が分かる人は、このFFTの分布の変化を聞き取っていると思われます。</a:t>
            </a:r>
            <a:endParaRPr/>
          </a:p>
          <a:p>
            <a:pPr marL="0" lvl="0" indent="0" algn="l" rtl="0">
              <a:spcBef>
                <a:spcPts val="0"/>
              </a:spcBef>
              <a:spcAft>
                <a:spcPts val="0"/>
              </a:spcAft>
              <a:buNone/>
            </a:pPr>
            <a:endParaRPr/>
          </a:p>
          <a:p>
            <a:pPr marL="0" lvl="0" indent="0" algn="l" rtl="0">
              <a:spcBef>
                <a:spcPts val="0"/>
              </a:spcBef>
              <a:spcAft>
                <a:spcPts val="0"/>
              </a:spcAft>
              <a:buNone/>
            </a:pPr>
            <a:r>
              <a:rPr lang="ja-JP"/>
              <a:t>・今後少しずつこのあたりの変化を検知して異常を知らせる機能を追加する予定です。（乞うご期待ください！）</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83" name="Google Shape;83;p3:notes"/>
          <p:cNvSpPr txBox="1">
            <a:spLocks noGrp="1"/>
          </p:cNvSpPr>
          <p:nvPr>
            <p:ph type="sldNum" idx="12"/>
          </p:nvPr>
        </p:nvSpPr>
        <p:spPr>
          <a:xfrm>
            <a:off x="4023992" y="9721106"/>
            <a:ext cx="3078428" cy="511731"/>
          </a:xfrm>
          <a:prstGeom prst="rect">
            <a:avLst/>
          </a:prstGeom>
          <a:noFill/>
          <a:ln>
            <a:noFill/>
          </a:ln>
        </p:spPr>
        <p:txBody>
          <a:bodyPr spcFirstLastPara="1" wrap="square" lIns="95475" tIns="47725" rIns="95475" bIns="47725" anchor="b" anchorCtr="0">
            <a:noAutofit/>
          </a:bodyPr>
          <a:lstStyle/>
          <a:p>
            <a:pPr marL="0" lvl="0" indent="0" algn="r" rtl="0">
              <a:spcBef>
                <a:spcPts val="0"/>
              </a:spcBef>
              <a:spcAft>
                <a:spcPts val="0"/>
              </a:spcAft>
              <a:buNone/>
            </a:pPr>
            <a:fld id="{00000000-1234-1234-1234-123412341234}" type="slidenum">
              <a:rPr lang="en-US" altLang="ja-JP"/>
              <a:t>3</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3:notes"/>
          <p:cNvSpPr>
            <a:spLocks noGrp="1" noRot="1" noChangeAspect="1"/>
          </p:cNvSpPr>
          <p:nvPr>
            <p:ph type="sldImg" idx="2"/>
          </p:nvPr>
        </p:nvSpPr>
        <p:spPr>
          <a:xfrm>
            <a:off x="992188" y="766763"/>
            <a:ext cx="5119687" cy="3838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2" name="Google Shape;82;p3:notes"/>
          <p:cNvSpPr txBox="1">
            <a:spLocks noGrp="1"/>
          </p:cNvSpPr>
          <p:nvPr>
            <p:ph type="body" idx="1"/>
          </p:nvPr>
        </p:nvSpPr>
        <p:spPr>
          <a:xfrm>
            <a:off x="710407" y="4861443"/>
            <a:ext cx="5683250" cy="4605576"/>
          </a:xfrm>
          <a:prstGeom prst="rect">
            <a:avLst/>
          </a:prstGeom>
          <a:noFill/>
          <a:ln>
            <a:noFill/>
          </a:ln>
        </p:spPr>
        <p:txBody>
          <a:bodyPr spcFirstLastPara="1" wrap="square" lIns="95475" tIns="47725" rIns="95475" bIns="47725" anchor="t" anchorCtr="0">
            <a:noAutofit/>
          </a:bodyPr>
          <a:lstStyle/>
          <a:p>
            <a:pPr marL="0" lvl="0" indent="0" algn="l" rtl="0">
              <a:spcBef>
                <a:spcPts val="0"/>
              </a:spcBef>
              <a:spcAft>
                <a:spcPts val="0"/>
              </a:spcAft>
              <a:buNone/>
            </a:pPr>
            <a:r>
              <a:rPr lang="ja-JP"/>
              <a:t>（実際のWeb画面を見せながら説明する。）</a:t>
            </a:r>
            <a:endParaRPr/>
          </a:p>
          <a:p>
            <a:pPr marL="0" lvl="0" indent="0" algn="l" rtl="0">
              <a:spcBef>
                <a:spcPts val="0"/>
              </a:spcBef>
              <a:spcAft>
                <a:spcPts val="0"/>
              </a:spcAft>
              <a:buNone/>
            </a:pPr>
            <a:r>
              <a:rPr lang="ja-JP"/>
              <a:t>まず最初に、緑、黄、赤で正常、注意、異常の状態がすぐに分かるようになっています。階層表示機能があるので、どのエリアの機器の警報が出ているかもすぐに分かります。</a:t>
            </a:r>
            <a:endParaRPr/>
          </a:p>
          <a:p>
            <a:pPr marL="0" lvl="0" indent="0" algn="l" rtl="0">
              <a:spcBef>
                <a:spcPts val="0"/>
              </a:spcBef>
              <a:spcAft>
                <a:spcPts val="0"/>
              </a:spcAft>
              <a:buNone/>
            </a:pPr>
            <a:endParaRPr/>
          </a:p>
          <a:p>
            <a:pPr marL="0" lvl="0" indent="0" algn="l" rtl="0">
              <a:spcBef>
                <a:spcPts val="0"/>
              </a:spcBef>
              <a:spcAft>
                <a:spcPts val="0"/>
              </a:spcAft>
              <a:buNone/>
            </a:pPr>
            <a:r>
              <a:rPr lang="ja-JP"/>
              <a:t>次に、機器を選択すると、トレンドグラフが表示される。　⇒（酉島製作所デモの「クーリングタワーポンプ」を選択すること）</a:t>
            </a:r>
            <a:endParaRPr/>
          </a:p>
          <a:p>
            <a:pPr marL="0" lvl="0" indent="0" algn="l" rtl="0">
              <a:spcBef>
                <a:spcPts val="0"/>
              </a:spcBef>
              <a:spcAft>
                <a:spcPts val="0"/>
              </a:spcAft>
              <a:buNone/>
            </a:pPr>
            <a:r>
              <a:rPr lang="ja-JP"/>
              <a:t>・黒が温度で、紫が振動を表す。（※b-monitorの場合）</a:t>
            </a:r>
            <a:endParaRPr/>
          </a:p>
          <a:p>
            <a:pPr marL="0" lvl="0" indent="0" algn="l" rtl="0">
              <a:spcBef>
                <a:spcPts val="0"/>
              </a:spcBef>
              <a:spcAft>
                <a:spcPts val="0"/>
              </a:spcAft>
              <a:buNone/>
            </a:pPr>
            <a:r>
              <a:rPr lang="ja-JP"/>
              <a:t>・プロット数としては1時間に1点のデータが表示されています。期間設定は日にちから選ぶこともできますし、マウスで範囲を自由に設定することも可能です。</a:t>
            </a:r>
            <a:endParaRPr/>
          </a:p>
          <a:p>
            <a:pPr marL="0" lvl="0" indent="0" algn="l" rtl="0">
              <a:spcBef>
                <a:spcPts val="0"/>
              </a:spcBef>
              <a:spcAft>
                <a:spcPts val="0"/>
              </a:spcAft>
              <a:buNone/>
            </a:pPr>
            <a:r>
              <a:rPr lang="ja-JP"/>
              <a:t>・点線がしきい値となっており、これを超えると、事前に設定していれば、異常時通知メールが送信される機能もあります。</a:t>
            </a:r>
            <a:endParaRPr/>
          </a:p>
          <a:p>
            <a:pPr marL="0" lvl="0" indent="0" algn="l" rtl="0">
              <a:spcBef>
                <a:spcPts val="0"/>
              </a:spcBef>
              <a:spcAft>
                <a:spcPts val="0"/>
              </a:spcAft>
              <a:buNone/>
            </a:pPr>
            <a:endParaRPr/>
          </a:p>
          <a:p>
            <a:pPr marL="0" lvl="0" indent="0" algn="l" rtl="0">
              <a:spcBef>
                <a:spcPts val="0"/>
              </a:spcBef>
              <a:spcAft>
                <a:spcPts val="0"/>
              </a:spcAft>
              <a:buNone/>
            </a:pPr>
            <a:r>
              <a:rPr lang="ja-JP"/>
              <a:t>さらに、FFTの取得もできます。FFTとは、振動の複雑な生波形を周波数別に分解してくれることです。</a:t>
            </a:r>
            <a:endParaRPr/>
          </a:p>
          <a:p>
            <a:pPr marL="0" lvl="0" indent="0" algn="l" rtl="0">
              <a:spcBef>
                <a:spcPts val="0"/>
              </a:spcBef>
              <a:spcAft>
                <a:spcPts val="0"/>
              </a:spcAft>
              <a:buNone/>
            </a:pPr>
            <a:r>
              <a:rPr lang="ja-JP"/>
              <a:t>＜＜グラフを3次元で動かしながら、機能が優れていることを視覚で訴える＞＞</a:t>
            </a:r>
            <a:endParaRPr/>
          </a:p>
          <a:p>
            <a:pPr marL="0" lvl="0" indent="0" algn="l" rtl="0">
              <a:spcBef>
                <a:spcPts val="0"/>
              </a:spcBef>
              <a:spcAft>
                <a:spcPts val="0"/>
              </a:spcAft>
              <a:buNone/>
            </a:pPr>
            <a:r>
              <a:rPr lang="ja-JP"/>
              <a:t>FFT分析では過去から時系列で比較できるので、故障予測にとても有効です。</a:t>
            </a:r>
            <a:endParaRPr/>
          </a:p>
          <a:p>
            <a:pPr marL="0" lvl="0" indent="0" algn="l" rtl="0">
              <a:spcBef>
                <a:spcPts val="0"/>
              </a:spcBef>
              <a:spcAft>
                <a:spcPts val="0"/>
              </a:spcAft>
              <a:buNone/>
            </a:pPr>
            <a:r>
              <a:rPr lang="ja-JP"/>
              <a:t>・ちなみにトリシマはポンプ屋さんなので、故障したときに呼ばれて現場に行くが、故障したときのFFTだけ見ても原因がよくわからないことがほとんどです。重要なことは、健康なときからFFTを取得しておくことで、振動の成分の変化を把握することなんです。</a:t>
            </a:r>
            <a:endParaRPr/>
          </a:p>
          <a:p>
            <a:pPr marL="0" lvl="0" indent="0" algn="l" rtl="0">
              <a:spcBef>
                <a:spcPts val="0"/>
              </a:spcBef>
              <a:spcAft>
                <a:spcPts val="0"/>
              </a:spcAft>
              <a:buNone/>
            </a:pPr>
            <a:r>
              <a:rPr lang="ja-JP"/>
              <a:t>・振動値や温度が増加していなくても、振動の成分が変わったことで、機械の状態が変わったことを把握できます。</a:t>
            </a:r>
            <a:endParaRPr/>
          </a:p>
          <a:p>
            <a:pPr marL="0" lvl="0" indent="0" algn="l" rtl="0">
              <a:spcBef>
                <a:spcPts val="0"/>
              </a:spcBef>
              <a:spcAft>
                <a:spcPts val="0"/>
              </a:spcAft>
              <a:buNone/>
            </a:pPr>
            <a:r>
              <a:rPr lang="ja-JP"/>
              <a:t>・音で故障が分かる人は、このFFTの分布の変化を聞き取っていると思われます。</a:t>
            </a:r>
            <a:endParaRPr/>
          </a:p>
          <a:p>
            <a:pPr marL="0" lvl="0" indent="0" algn="l" rtl="0">
              <a:spcBef>
                <a:spcPts val="0"/>
              </a:spcBef>
              <a:spcAft>
                <a:spcPts val="0"/>
              </a:spcAft>
              <a:buNone/>
            </a:pPr>
            <a:endParaRPr/>
          </a:p>
          <a:p>
            <a:pPr marL="0" lvl="0" indent="0" algn="l" rtl="0">
              <a:spcBef>
                <a:spcPts val="0"/>
              </a:spcBef>
              <a:spcAft>
                <a:spcPts val="0"/>
              </a:spcAft>
              <a:buNone/>
            </a:pPr>
            <a:r>
              <a:rPr lang="ja-JP"/>
              <a:t>・今後少しずつこのあたりの変化を検知して異常を知らせる機能を追加する予定です。（乞うご期待ください！）</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83" name="Google Shape;83;p3:notes"/>
          <p:cNvSpPr txBox="1">
            <a:spLocks noGrp="1"/>
          </p:cNvSpPr>
          <p:nvPr>
            <p:ph type="sldNum" idx="12"/>
          </p:nvPr>
        </p:nvSpPr>
        <p:spPr>
          <a:xfrm>
            <a:off x="4023992" y="9721106"/>
            <a:ext cx="3078428" cy="511731"/>
          </a:xfrm>
          <a:prstGeom prst="rect">
            <a:avLst/>
          </a:prstGeom>
          <a:noFill/>
          <a:ln>
            <a:noFill/>
          </a:ln>
        </p:spPr>
        <p:txBody>
          <a:bodyPr spcFirstLastPara="1" wrap="square" lIns="95475" tIns="47725" rIns="95475" bIns="47725" anchor="b" anchorCtr="0">
            <a:noAutofit/>
          </a:bodyPr>
          <a:lstStyle/>
          <a:p>
            <a:pPr marL="0" lvl="0" indent="0" algn="r" rtl="0">
              <a:spcBef>
                <a:spcPts val="0"/>
              </a:spcBef>
              <a:spcAft>
                <a:spcPts val="0"/>
              </a:spcAft>
              <a:buNone/>
            </a:pPr>
            <a:fld id="{00000000-1234-1234-1234-123412341234}" type="slidenum">
              <a:rPr lang="en-US" altLang="ja-JP"/>
              <a:t>5</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4:notes"/>
          <p:cNvSpPr>
            <a:spLocks noGrp="1" noRot="1" noChangeAspect="1"/>
          </p:cNvSpPr>
          <p:nvPr>
            <p:ph type="sldImg" idx="2"/>
          </p:nvPr>
        </p:nvSpPr>
        <p:spPr>
          <a:xfrm>
            <a:off x="992188" y="766763"/>
            <a:ext cx="5119687" cy="3838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2" name="Google Shape;132;p4:notes"/>
          <p:cNvSpPr txBox="1">
            <a:spLocks noGrp="1"/>
          </p:cNvSpPr>
          <p:nvPr>
            <p:ph type="body" idx="1"/>
          </p:nvPr>
        </p:nvSpPr>
        <p:spPr>
          <a:xfrm>
            <a:off x="710407" y="4861443"/>
            <a:ext cx="5683250" cy="4605576"/>
          </a:xfrm>
          <a:prstGeom prst="rect">
            <a:avLst/>
          </a:prstGeom>
          <a:noFill/>
          <a:ln>
            <a:noFill/>
          </a:ln>
        </p:spPr>
        <p:txBody>
          <a:bodyPr spcFirstLastPara="1" wrap="square" lIns="95475" tIns="47725" rIns="95475" bIns="47725" anchor="t" anchorCtr="0">
            <a:noAutofit/>
          </a:bodyPr>
          <a:lstStyle/>
          <a:p>
            <a:pPr marL="0" lvl="0" indent="0" algn="l" rtl="0">
              <a:spcBef>
                <a:spcPts val="0"/>
              </a:spcBef>
              <a:spcAft>
                <a:spcPts val="0"/>
              </a:spcAft>
              <a:buNone/>
            </a:pPr>
            <a:r>
              <a:rPr lang="ja-JP"/>
              <a:t>トリシマのTR-COMは2種類ありますので、簡単に違いを説明します。</a:t>
            </a:r>
            <a:endParaRPr/>
          </a:p>
          <a:p>
            <a:pPr marL="0" lvl="0" indent="0" algn="l" rtl="0">
              <a:spcBef>
                <a:spcPts val="0"/>
              </a:spcBef>
              <a:spcAft>
                <a:spcPts val="0"/>
              </a:spcAft>
              <a:buNone/>
            </a:pPr>
            <a:r>
              <a:rPr lang="ja-JP"/>
              <a:t>写真を見てもらうと、白色のb-Monitorと青色のi-ALERTがあります。</a:t>
            </a:r>
            <a:endParaRPr/>
          </a:p>
          <a:p>
            <a:pPr marL="0" lvl="0" indent="0" algn="l" rtl="0">
              <a:spcBef>
                <a:spcPts val="0"/>
              </a:spcBef>
              <a:spcAft>
                <a:spcPts val="0"/>
              </a:spcAft>
              <a:buNone/>
            </a:pPr>
            <a:r>
              <a:rPr lang="ja-JP"/>
              <a:t>・測定周波数は10,000Hzまでの加速度が採れるb-monitorと1,000Hz　までの速度が採れるi-ALERT</a:t>
            </a:r>
            <a:endParaRPr/>
          </a:p>
          <a:p>
            <a:pPr marL="0" lvl="0" indent="0" algn="l" rtl="0">
              <a:spcBef>
                <a:spcPts val="0"/>
              </a:spcBef>
              <a:spcAft>
                <a:spcPts val="0"/>
              </a:spcAft>
              <a:buNone/>
            </a:pPr>
            <a:r>
              <a:rPr lang="ja-JP"/>
              <a:t>・測定方向は１軸と3軸の違いがあります。</a:t>
            </a:r>
            <a:endParaRPr/>
          </a:p>
          <a:p>
            <a:pPr marL="0" lvl="0" indent="0" algn="l" rtl="0">
              <a:spcBef>
                <a:spcPts val="0"/>
              </a:spcBef>
              <a:spcAft>
                <a:spcPts val="0"/>
              </a:spcAft>
              <a:buNone/>
            </a:pPr>
            <a:r>
              <a:rPr lang="ja-JP"/>
              <a:t>・電池寿命は1年で電池交換式と3年の使い捨てのどちらかになります。</a:t>
            </a:r>
            <a:endParaRPr/>
          </a:p>
          <a:p>
            <a:pPr marL="0" lvl="0" indent="0" algn="l" rtl="0">
              <a:spcBef>
                <a:spcPts val="0"/>
              </a:spcBef>
              <a:spcAft>
                <a:spcPts val="0"/>
              </a:spcAft>
              <a:buNone/>
            </a:pPr>
            <a:r>
              <a:rPr lang="ja-JP"/>
              <a:t>・対応する国は国内のみか、場所によっては海外でも可能の違いがあります。</a:t>
            </a:r>
            <a:endParaRPr/>
          </a:p>
          <a:p>
            <a:pPr marL="0" lvl="0" indent="0" algn="l" rtl="0">
              <a:spcBef>
                <a:spcPts val="0"/>
              </a:spcBef>
              <a:spcAft>
                <a:spcPts val="0"/>
              </a:spcAft>
              <a:buNone/>
            </a:pPr>
            <a:endParaRPr/>
          </a:p>
          <a:p>
            <a:pPr marL="0" lvl="0" indent="0" algn="l" rtl="0">
              <a:spcBef>
                <a:spcPts val="0"/>
              </a:spcBef>
              <a:spcAft>
                <a:spcPts val="0"/>
              </a:spcAft>
              <a:buNone/>
            </a:pPr>
            <a:r>
              <a:rPr lang="ja-JP"/>
              <a:t>詳細は、後ほど聞いて頂ければ回答します。</a:t>
            </a:r>
            <a:endParaRPr/>
          </a:p>
          <a:p>
            <a:pPr marL="0" lvl="0" indent="0" algn="l" rtl="0">
              <a:spcBef>
                <a:spcPts val="0"/>
              </a:spcBef>
              <a:spcAft>
                <a:spcPts val="0"/>
              </a:spcAft>
              <a:buNone/>
            </a:pPr>
            <a:endParaRPr/>
          </a:p>
          <a:p>
            <a:pPr marL="0" lvl="0" indent="0" algn="l" rtl="0">
              <a:spcBef>
                <a:spcPts val="0"/>
              </a:spcBef>
              <a:spcAft>
                <a:spcPts val="0"/>
              </a:spcAft>
              <a:buNone/>
            </a:pPr>
            <a:r>
              <a:rPr lang="ja-JP"/>
              <a:t>************************************</a:t>
            </a:r>
            <a:endParaRPr/>
          </a:p>
          <a:p>
            <a:pPr marL="0" lvl="0" indent="0" algn="l" rtl="0">
              <a:spcBef>
                <a:spcPts val="0"/>
              </a:spcBef>
              <a:spcAft>
                <a:spcPts val="0"/>
              </a:spcAft>
              <a:buNone/>
            </a:pPr>
            <a:r>
              <a:rPr lang="ja-JP"/>
              <a:t>＜電池寿命が1年の理由を聞かれた場合、b-Monitorの苦労話をする＞</a:t>
            </a:r>
            <a:endParaRPr/>
          </a:p>
          <a:p>
            <a:pPr marL="0" lvl="0" indent="0" algn="l" rtl="0">
              <a:spcBef>
                <a:spcPts val="0"/>
              </a:spcBef>
              <a:spcAft>
                <a:spcPts val="0"/>
              </a:spcAft>
              <a:buNone/>
            </a:pPr>
            <a:r>
              <a:rPr lang="ja-JP"/>
              <a:t>　10,000Hzの加速度データを取得するためにはセンサ自体を小さく軽くする必要がありました。</a:t>
            </a:r>
            <a:endParaRPr/>
          </a:p>
          <a:p>
            <a:pPr marL="0" lvl="0" indent="0" algn="l" rtl="0">
              <a:spcBef>
                <a:spcPts val="0"/>
              </a:spcBef>
              <a:spcAft>
                <a:spcPts val="0"/>
              </a:spcAft>
              <a:buNone/>
            </a:pPr>
            <a:r>
              <a:rPr lang="ja-JP"/>
              <a:t>　なぜかというと、共振点をセンサの測定範囲の10,000Hzから外す必要があったから。</a:t>
            </a:r>
            <a:endParaRPr/>
          </a:p>
          <a:p>
            <a:pPr marL="0" lvl="0" indent="0" algn="l" rtl="0">
              <a:spcBef>
                <a:spcPts val="0"/>
              </a:spcBef>
              <a:spcAft>
                <a:spcPts val="0"/>
              </a:spcAft>
              <a:buNone/>
            </a:pPr>
            <a:r>
              <a:rPr lang="ja-JP"/>
              <a:t>　電池寿命を1年、測定方向を1軸にすることで、共振という問題を解決しました。</a:t>
            </a:r>
            <a:endParaRPr/>
          </a:p>
          <a:p>
            <a:pPr marL="0" lvl="0" indent="0" algn="l" rtl="0">
              <a:spcBef>
                <a:spcPts val="0"/>
              </a:spcBef>
              <a:spcAft>
                <a:spcPts val="0"/>
              </a:spcAft>
              <a:buNone/>
            </a:pPr>
            <a:r>
              <a:rPr lang="ja-JP"/>
              <a:t>＜他社製品との違いを聞かれた場合＞</a:t>
            </a:r>
            <a:endParaRPr/>
          </a:p>
          <a:p>
            <a:pPr marL="0" lvl="0" indent="0" algn="l" rtl="0">
              <a:spcBef>
                <a:spcPts val="0"/>
              </a:spcBef>
              <a:spcAft>
                <a:spcPts val="0"/>
              </a:spcAft>
              <a:buNone/>
            </a:pPr>
            <a:r>
              <a:rPr lang="ja-JP"/>
              <a:t>　親機が不要なタイプで、FFTが採れるのはTR-COMだけ。　</a:t>
            </a:r>
            <a:endParaRPr/>
          </a:p>
          <a:p>
            <a:pPr marL="0" lvl="0" indent="0" algn="l" rtl="0">
              <a:spcBef>
                <a:spcPts val="0"/>
              </a:spcBef>
              <a:spcAft>
                <a:spcPts val="0"/>
              </a:spcAft>
              <a:buNone/>
            </a:pPr>
            <a:r>
              <a:rPr lang="ja-JP"/>
              <a:t>　類似品は最近リリースされてきているが、FFTは採れないことが多い！</a:t>
            </a:r>
            <a:endParaRPr/>
          </a:p>
          <a:p>
            <a:pPr marL="0" lvl="0" indent="0" algn="l" rtl="0">
              <a:spcBef>
                <a:spcPts val="0"/>
              </a:spcBef>
              <a:spcAft>
                <a:spcPts val="0"/>
              </a:spcAft>
              <a:buNone/>
            </a:pPr>
            <a:r>
              <a:rPr lang="ja-JP"/>
              <a:t>　（LoRaはFFTのデータは送れない。）</a:t>
            </a:r>
            <a:endParaRPr/>
          </a:p>
          <a:p>
            <a:pPr marL="0" lvl="0" indent="0" algn="l" rtl="0">
              <a:spcBef>
                <a:spcPts val="0"/>
              </a:spcBef>
              <a:spcAft>
                <a:spcPts val="0"/>
              </a:spcAft>
              <a:buNone/>
            </a:pPr>
            <a:r>
              <a:rPr lang="ja-JP"/>
              <a:t>************************************</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133" name="Google Shape;133;p4:notes"/>
          <p:cNvSpPr txBox="1">
            <a:spLocks noGrp="1"/>
          </p:cNvSpPr>
          <p:nvPr>
            <p:ph type="sldNum" idx="12"/>
          </p:nvPr>
        </p:nvSpPr>
        <p:spPr>
          <a:xfrm>
            <a:off x="4023992" y="9721106"/>
            <a:ext cx="3078428" cy="511731"/>
          </a:xfrm>
          <a:prstGeom prst="rect">
            <a:avLst/>
          </a:prstGeom>
          <a:noFill/>
          <a:ln>
            <a:noFill/>
          </a:ln>
        </p:spPr>
        <p:txBody>
          <a:bodyPr spcFirstLastPara="1" wrap="square" lIns="95475" tIns="47725" rIns="95475" bIns="47725" anchor="b" anchorCtr="0">
            <a:noAutofit/>
          </a:bodyPr>
          <a:lstStyle/>
          <a:p>
            <a:pPr marL="0" lvl="0" indent="0" algn="r" rtl="0">
              <a:spcBef>
                <a:spcPts val="0"/>
              </a:spcBef>
              <a:spcAft>
                <a:spcPts val="0"/>
              </a:spcAft>
              <a:buNone/>
            </a:pPr>
            <a:fld id="{00000000-1234-1234-1234-123412341234}" type="slidenum">
              <a:rPr lang="en-US" altLang="ja-JP"/>
              <a:t>8</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4:notes"/>
          <p:cNvSpPr>
            <a:spLocks noGrp="1" noRot="1" noChangeAspect="1"/>
          </p:cNvSpPr>
          <p:nvPr>
            <p:ph type="sldImg" idx="2"/>
          </p:nvPr>
        </p:nvSpPr>
        <p:spPr>
          <a:xfrm>
            <a:off x="992188" y="766763"/>
            <a:ext cx="5119687" cy="3838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2" name="Google Shape;132;p4:notes"/>
          <p:cNvSpPr txBox="1">
            <a:spLocks noGrp="1"/>
          </p:cNvSpPr>
          <p:nvPr>
            <p:ph type="body" idx="1"/>
          </p:nvPr>
        </p:nvSpPr>
        <p:spPr>
          <a:xfrm>
            <a:off x="710407" y="4861443"/>
            <a:ext cx="5683250" cy="4605576"/>
          </a:xfrm>
          <a:prstGeom prst="rect">
            <a:avLst/>
          </a:prstGeom>
          <a:noFill/>
          <a:ln>
            <a:noFill/>
          </a:ln>
        </p:spPr>
        <p:txBody>
          <a:bodyPr spcFirstLastPara="1" wrap="square" lIns="95475" tIns="47725" rIns="95475" bIns="47725" anchor="t" anchorCtr="0">
            <a:noAutofit/>
          </a:bodyPr>
          <a:lstStyle/>
          <a:p>
            <a:pPr marL="0" lvl="0" indent="0" algn="l" rtl="0">
              <a:spcBef>
                <a:spcPts val="0"/>
              </a:spcBef>
              <a:spcAft>
                <a:spcPts val="0"/>
              </a:spcAft>
              <a:buNone/>
            </a:pPr>
            <a:r>
              <a:rPr lang="ja-JP"/>
              <a:t>トリシマのTR-COMは2種類ありますので、簡単に違いを説明します。</a:t>
            </a:r>
            <a:endParaRPr/>
          </a:p>
          <a:p>
            <a:pPr marL="0" lvl="0" indent="0" algn="l" rtl="0">
              <a:spcBef>
                <a:spcPts val="0"/>
              </a:spcBef>
              <a:spcAft>
                <a:spcPts val="0"/>
              </a:spcAft>
              <a:buNone/>
            </a:pPr>
            <a:r>
              <a:rPr lang="ja-JP"/>
              <a:t>写真を見てもらうと、白色のb-Monitorと青色のi-ALERTがあります。</a:t>
            </a:r>
            <a:endParaRPr/>
          </a:p>
          <a:p>
            <a:pPr marL="0" lvl="0" indent="0" algn="l" rtl="0">
              <a:spcBef>
                <a:spcPts val="0"/>
              </a:spcBef>
              <a:spcAft>
                <a:spcPts val="0"/>
              </a:spcAft>
              <a:buNone/>
            </a:pPr>
            <a:r>
              <a:rPr lang="ja-JP"/>
              <a:t>・測定周波数は10,000Hzまでの加速度が採れるb-monitorと1,000Hz　までの速度が採れるi-ALERT</a:t>
            </a:r>
            <a:endParaRPr/>
          </a:p>
          <a:p>
            <a:pPr marL="0" lvl="0" indent="0" algn="l" rtl="0">
              <a:spcBef>
                <a:spcPts val="0"/>
              </a:spcBef>
              <a:spcAft>
                <a:spcPts val="0"/>
              </a:spcAft>
              <a:buNone/>
            </a:pPr>
            <a:r>
              <a:rPr lang="ja-JP"/>
              <a:t>・測定方向は１軸と3軸の違いがあります。</a:t>
            </a:r>
            <a:endParaRPr/>
          </a:p>
          <a:p>
            <a:pPr marL="0" lvl="0" indent="0" algn="l" rtl="0">
              <a:spcBef>
                <a:spcPts val="0"/>
              </a:spcBef>
              <a:spcAft>
                <a:spcPts val="0"/>
              </a:spcAft>
              <a:buNone/>
            </a:pPr>
            <a:r>
              <a:rPr lang="ja-JP"/>
              <a:t>・電池寿命は1年で電池交換式と3年の使い捨てのどちらかになります。</a:t>
            </a:r>
            <a:endParaRPr/>
          </a:p>
          <a:p>
            <a:pPr marL="0" lvl="0" indent="0" algn="l" rtl="0">
              <a:spcBef>
                <a:spcPts val="0"/>
              </a:spcBef>
              <a:spcAft>
                <a:spcPts val="0"/>
              </a:spcAft>
              <a:buNone/>
            </a:pPr>
            <a:r>
              <a:rPr lang="ja-JP"/>
              <a:t>・対応する国は国内のみか、場所によっては海外でも可能の違いがあります。</a:t>
            </a:r>
            <a:endParaRPr/>
          </a:p>
          <a:p>
            <a:pPr marL="0" lvl="0" indent="0" algn="l" rtl="0">
              <a:spcBef>
                <a:spcPts val="0"/>
              </a:spcBef>
              <a:spcAft>
                <a:spcPts val="0"/>
              </a:spcAft>
              <a:buNone/>
            </a:pPr>
            <a:endParaRPr/>
          </a:p>
          <a:p>
            <a:pPr marL="0" lvl="0" indent="0" algn="l" rtl="0">
              <a:spcBef>
                <a:spcPts val="0"/>
              </a:spcBef>
              <a:spcAft>
                <a:spcPts val="0"/>
              </a:spcAft>
              <a:buNone/>
            </a:pPr>
            <a:r>
              <a:rPr lang="ja-JP"/>
              <a:t>詳細は、後ほど聞いて頂ければ回答します。</a:t>
            </a:r>
            <a:endParaRPr/>
          </a:p>
          <a:p>
            <a:pPr marL="0" lvl="0" indent="0" algn="l" rtl="0">
              <a:spcBef>
                <a:spcPts val="0"/>
              </a:spcBef>
              <a:spcAft>
                <a:spcPts val="0"/>
              </a:spcAft>
              <a:buNone/>
            </a:pPr>
            <a:endParaRPr/>
          </a:p>
          <a:p>
            <a:pPr marL="0" lvl="0" indent="0" algn="l" rtl="0">
              <a:spcBef>
                <a:spcPts val="0"/>
              </a:spcBef>
              <a:spcAft>
                <a:spcPts val="0"/>
              </a:spcAft>
              <a:buNone/>
            </a:pPr>
            <a:r>
              <a:rPr lang="ja-JP"/>
              <a:t>************************************</a:t>
            </a:r>
            <a:endParaRPr/>
          </a:p>
          <a:p>
            <a:pPr marL="0" lvl="0" indent="0" algn="l" rtl="0">
              <a:spcBef>
                <a:spcPts val="0"/>
              </a:spcBef>
              <a:spcAft>
                <a:spcPts val="0"/>
              </a:spcAft>
              <a:buNone/>
            </a:pPr>
            <a:r>
              <a:rPr lang="ja-JP"/>
              <a:t>＜電池寿命が1年の理由を聞かれた場合、b-Monitorの苦労話をする＞</a:t>
            </a:r>
            <a:endParaRPr/>
          </a:p>
          <a:p>
            <a:pPr marL="0" lvl="0" indent="0" algn="l" rtl="0">
              <a:spcBef>
                <a:spcPts val="0"/>
              </a:spcBef>
              <a:spcAft>
                <a:spcPts val="0"/>
              </a:spcAft>
              <a:buNone/>
            </a:pPr>
            <a:r>
              <a:rPr lang="ja-JP"/>
              <a:t>　10,000Hzの加速度データを取得するためにはセンサ自体を小さく軽くする必要がありました。</a:t>
            </a:r>
            <a:endParaRPr/>
          </a:p>
          <a:p>
            <a:pPr marL="0" lvl="0" indent="0" algn="l" rtl="0">
              <a:spcBef>
                <a:spcPts val="0"/>
              </a:spcBef>
              <a:spcAft>
                <a:spcPts val="0"/>
              </a:spcAft>
              <a:buNone/>
            </a:pPr>
            <a:r>
              <a:rPr lang="ja-JP"/>
              <a:t>　なぜかというと、共振点をセンサの測定範囲の10,000Hzから外す必要があったから。</a:t>
            </a:r>
            <a:endParaRPr/>
          </a:p>
          <a:p>
            <a:pPr marL="0" lvl="0" indent="0" algn="l" rtl="0">
              <a:spcBef>
                <a:spcPts val="0"/>
              </a:spcBef>
              <a:spcAft>
                <a:spcPts val="0"/>
              </a:spcAft>
              <a:buNone/>
            </a:pPr>
            <a:r>
              <a:rPr lang="ja-JP"/>
              <a:t>　電池寿命を1年、測定方向を1軸にすることで、共振という問題を解決しました。</a:t>
            </a:r>
            <a:endParaRPr/>
          </a:p>
          <a:p>
            <a:pPr marL="0" lvl="0" indent="0" algn="l" rtl="0">
              <a:spcBef>
                <a:spcPts val="0"/>
              </a:spcBef>
              <a:spcAft>
                <a:spcPts val="0"/>
              </a:spcAft>
              <a:buNone/>
            </a:pPr>
            <a:r>
              <a:rPr lang="ja-JP"/>
              <a:t>＜他社製品との違いを聞かれた場合＞</a:t>
            </a:r>
            <a:endParaRPr/>
          </a:p>
          <a:p>
            <a:pPr marL="0" lvl="0" indent="0" algn="l" rtl="0">
              <a:spcBef>
                <a:spcPts val="0"/>
              </a:spcBef>
              <a:spcAft>
                <a:spcPts val="0"/>
              </a:spcAft>
              <a:buNone/>
            </a:pPr>
            <a:r>
              <a:rPr lang="ja-JP"/>
              <a:t>　親機が不要なタイプで、FFTが採れるのはTR-COMだけ。　</a:t>
            </a:r>
            <a:endParaRPr/>
          </a:p>
          <a:p>
            <a:pPr marL="0" lvl="0" indent="0" algn="l" rtl="0">
              <a:spcBef>
                <a:spcPts val="0"/>
              </a:spcBef>
              <a:spcAft>
                <a:spcPts val="0"/>
              </a:spcAft>
              <a:buNone/>
            </a:pPr>
            <a:r>
              <a:rPr lang="ja-JP"/>
              <a:t>　類似品は最近リリースされてきているが、FFTは採れないことが多い！</a:t>
            </a:r>
            <a:endParaRPr/>
          </a:p>
          <a:p>
            <a:pPr marL="0" lvl="0" indent="0" algn="l" rtl="0">
              <a:spcBef>
                <a:spcPts val="0"/>
              </a:spcBef>
              <a:spcAft>
                <a:spcPts val="0"/>
              </a:spcAft>
              <a:buNone/>
            </a:pPr>
            <a:r>
              <a:rPr lang="ja-JP"/>
              <a:t>　（LoRaはFFTのデータは送れない。）</a:t>
            </a:r>
            <a:endParaRPr/>
          </a:p>
          <a:p>
            <a:pPr marL="0" lvl="0" indent="0" algn="l" rtl="0">
              <a:spcBef>
                <a:spcPts val="0"/>
              </a:spcBef>
              <a:spcAft>
                <a:spcPts val="0"/>
              </a:spcAft>
              <a:buNone/>
            </a:pPr>
            <a:r>
              <a:rPr lang="ja-JP"/>
              <a:t>************************************</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133" name="Google Shape;133;p4:notes"/>
          <p:cNvSpPr txBox="1">
            <a:spLocks noGrp="1"/>
          </p:cNvSpPr>
          <p:nvPr>
            <p:ph type="sldNum" idx="12"/>
          </p:nvPr>
        </p:nvSpPr>
        <p:spPr>
          <a:xfrm>
            <a:off x="4023992" y="9721106"/>
            <a:ext cx="3078428" cy="511731"/>
          </a:xfrm>
          <a:prstGeom prst="rect">
            <a:avLst/>
          </a:prstGeom>
          <a:noFill/>
          <a:ln>
            <a:noFill/>
          </a:ln>
        </p:spPr>
        <p:txBody>
          <a:bodyPr spcFirstLastPara="1" wrap="square" lIns="95475" tIns="47725" rIns="95475" bIns="47725" anchor="b" anchorCtr="0">
            <a:noAutofit/>
          </a:bodyPr>
          <a:lstStyle/>
          <a:p>
            <a:pPr marL="0" lvl="0" indent="0" algn="r" rtl="0">
              <a:spcBef>
                <a:spcPts val="0"/>
              </a:spcBef>
              <a:spcAft>
                <a:spcPts val="0"/>
              </a:spcAft>
              <a:buNone/>
            </a:pPr>
            <a:fld id="{00000000-1234-1234-1234-123412341234}" type="slidenum">
              <a:rPr lang="en-US" altLang="ja-JP"/>
              <a:t>9</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p5:notes"/>
          <p:cNvSpPr>
            <a:spLocks noGrp="1" noRot="1" noChangeAspect="1"/>
          </p:cNvSpPr>
          <p:nvPr>
            <p:ph type="sldImg" idx="2"/>
          </p:nvPr>
        </p:nvSpPr>
        <p:spPr>
          <a:xfrm>
            <a:off x="992188" y="766763"/>
            <a:ext cx="5119687" cy="3838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8" name="Google Shape;148;p5:notes"/>
          <p:cNvSpPr txBox="1">
            <a:spLocks noGrp="1"/>
          </p:cNvSpPr>
          <p:nvPr>
            <p:ph type="body" idx="1"/>
          </p:nvPr>
        </p:nvSpPr>
        <p:spPr>
          <a:xfrm>
            <a:off x="710407" y="4861443"/>
            <a:ext cx="5683250" cy="4605576"/>
          </a:xfrm>
          <a:prstGeom prst="rect">
            <a:avLst/>
          </a:prstGeom>
          <a:noFill/>
          <a:ln>
            <a:noFill/>
          </a:ln>
        </p:spPr>
        <p:txBody>
          <a:bodyPr spcFirstLastPara="1" wrap="square" lIns="95475" tIns="47725" rIns="95475" bIns="47725" anchor="t" anchorCtr="0">
            <a:noAutofit/>
          </a:bodyPr>
          <a:lstStyle/>
          <a:p>
            <a:pPr marL="0" lvl="0" indent="0" algn="l" rtl="0">
              <a:spcBef>
                <a:spcPts val="0"/>
              </a:spcBef>
              <a:spcAft>
                <a:spcPts val="0"/>
              </a:spcAft>
              <a:buNone/>
            </a:pPr>
            <a:r>
              <a:rPr lang="ja-JP"/>
              <a:t>ベアリング傷を事前に予知するために、FFTを更に詳しく見ていきましょう。</a:t>
            </a:r>
            <a:endParaRPr/>
          </a:p>
          <a:p>
            <a:pPr marL="0" lvl="0" indent="0" algn="l" rtl="0">
              <a:spcBef>
                <a:spcPts val="0"/>
              </a:spcBef>
              <a:spcAft>
                <a:spcPts val="0"/>
              </a:spcAft>
              <a:buNone/>
            </a:pPr>
            <a:r>
              <a:rPr lang="ja-JP"/>
              <a:t>このマトリックスでは変位と速度、加速度による振動値の違いを説明します。</a:t>
            </a:r>
            <a:endParaRPr/>
          </a:p>
          <a:p>
            <a:pPr marL="0" lvl="0" indent="0" algn="l" rtl="0">
              <a:spcBef>
                <a:spcPts val="0"/>
              </a:spcBef>
              <a:spcAft>
                <a:spcPts val="0"/>
              </a:spcAft>
              <a:buNone/>
            </a:pPr>
            <a:r>
              <a:rPr lang="ja-JP"/>
              <a:t>この結果は、あくまでも弊社社内試験の一例となりますが、</a:t>
            </a:r>
            <a:endParaRPr/>
          </a:p>
          <a:p>
            <a:pPr marL="0" lvl="0" indent="0" algn="l" rtl="0">
              <a:spcBef>
                <a:spcPts val="0"/>
              </a:spcBef>
              <a:spcAft>
                <a:spcPts val="0"/>
              </a:spcAft>
              <a:buNone/>
            </a:pPr>
            <a:r>
              <a:rPr lang="ja-JP"/>
              <a:t>①変位はベアリング焼き付きの直前にしか振動上昇は見られませんでした。</a:t>
            </a:r>
            <a:endParaRPr/>
          </a:p>
          <a:p>
            <a:pPr marL="0" lvl="0" indent="0" algn="l" rtl="0">
              <a:spcBef>
                <a:spcPts val="0"/>
              </a:spcBef>
              <a:spcAft>
                <a:spcPts val="0"/>
              </a:spcAft>
              <a:buNone/>
            </a:pPr>
            <a:r>
              <a:rPr lang="ja-JP"/>
              <a:t>②次に速度では、傷の拡大期である１ヵ月前に振動の上昇が認められました。</a:t>
            </a:r>
            <a:endParaRPr/>
          </a:p>
          <a:p>
            <a:pPr marL="0" lvl="0" indent="0" algn="l" rtl="0">
              <a:spcBef>
                <a:spcPts val="0"/>
              </a:spcBef>
              <a:spcAft>
                <a:spcPts val="0"/>
              </a:spcAft>
              <a:buNone/>
            </a:pPr>
            <a:r>
              <a:rPr lang="ja-JP"/>
              <a:t>③加速度で見ると、傷発生初期の３ヵ月前の状態でも振動値の上昇を発見するという結果が得られました。</a:t>
            </a:r>
            <a:endParaRPr/>
          </a:p>
          <a:p>
            <a:pPr marL="0" lvl="0" indent="0" algn="l" rtl="0">
              <a:spcBef>
                <a:spcPts val="0"/>
              </a:spcBef>
              <a:spcAft>
                <a:spcPts val="0"/>
              </a:spcAft>
              <a:buNone/>
            </a:pPr>
            <a:endParaRPr/>
          </a:p>
          <a:p>
            <a:pPr marL="0" lvl="0" indent="0" algn="l" rtl="0">
              <a:spcBef>
                <a:spcPts val="0"/>
              </a:spcBef>
              <a:spcAft>
                <a:spcPts val="0"/>
              </a:spcAft>
              <a:buNone/>
            </a:pPr>
            <a:r>
              <a:rPr lang="ja-JP"/>
              <a:t>まとめると、ベアリング傷を早期に発見するには加速度が一番いいということ。</a:t>
            </a:r>
            <a:endParaRPr/>
          </a:p>
          <a:p>
            <a:pPr marL="0" lvl="0" indent="0" algn="l" rtl="0">
              <a:spcBef>
                <a:spcPts val="0"/>
              </a:spcBef>
              <a:spcAft>
                <a:spcPts val="0"/>
              </a:spcAft>
              <a:buNone/>
            </a:pPr>
            <a:r>
              <a:rPr lang="ja-JP"/>
              <a:t>異常を早期に発見することで、「事前のメンテナンス計画が立てられる」というメリットがあります。</a:t>
            </a:r>
            <a:endParaRPr/>
          </a:p>
          <a:p>
            <a:pPr marL="0" lvl="0" indent="0" algn="l" rtl="0">
              <a:spcBef>
                <a:spcPts val="0"/>
              </a:spcBef>
              <a:spcAft>
                <a:spcPts val="0"/>
              </a:spcAft>
              <a:buNone/>
            </a:pPr>
            <a:endParaRPr/>
          </a:p>
          <a:p>
            <a:pPr marL="0" lvl="0" indent="0" algn="l" rtl="0">
              <a:spcBef>
                <a:spcPts val="0"/>
              </a:spcBef>
              <a:spcAft>
                <a:spcPts val="0"/>
              </a:spcAft>
              <a:buNone/>
            </a:pPr>
            <a:r>
              <a:rPr lang="ja-JP"/>
              <a:t>ちなみに、普通のハンディタイプの振動計はだいたい1,000Hzまでしか取れません。なぜなら、人間の手でもつとこの程度が限界だから。</a:t>
            </a:r>
            <a:endParaRPr/>
          </a:p>
          <a:p>
            <a:pPr marL="0" lvl="0" indent="0" algn="l" rtl="0">
              <a:spcBef>
                <a:spcPts val="0"/>
              </a:spcBef>
              <a:spcAft>
                <a:spcPts val="0"/>
              </a:spcAft>
              <a:buNone/>
            </a:pPr>
            <a:r>
              <a:rPr lang="ja-JP"/>
              <a:t>ベアリング診断に特化した専用のものだと10,000まで計れるモノもあるが、簡易診断タイプで10,000Hzはそうそうあるもんじゃないです！</a:t>
            </a:r>
            <a:endParaRPr/>
          </a:p>
          <a:p>
            <a:pPr marL="0" lvl="0" indent="0" algn="l" rtl="0">
              <a:spcBef>
                <a:spcPts val="0"/>
              </a:spcBef>
              <a:spcAft>
                <a:spcPts val="0"/>
              </a:spcAft>
              <a:buNone/>
            </a:pPr>
            <a:endParaRPr/>
          </a:p>
          <a:p>
            <a:pPr marL="0" lvl="0" indent="0" algn="l" rtl="0">
              <a:spcBef>
                <a:spcPts val="0"/>
              </a:spcBef>
              <a:spcAft>
                <a:spcPts val="0"/>
              </a:spcAft>
              <a:buNone/>
            </a:pPr>
            <a:r>
              <a:rPr lang="ja-JP"/>
              <a:t>***********************＜質問時のコメント＞*******************************************</a:t>
            </a:r>
            <a:endParaRPr/>
          </a:p>
          <a:p>
            <a:pPr marL="0" lvl="0" indent="0" algn="l" rtl="0">
              <a:spcBef>
                <a:spcPts val="0"/>
              </a:spcBef>
              <a:spcAft>
                <a:spcPts val="0"/>
              </a:spcAft>
              <a:buNone/>
            </a:pPr>
            <a:r>
              <a:rPr lang="ja-JP"/>
              <a:t>ところで、振動というのは大雑把に分けて「回転数」に起因するものと、「金属同士の衝突」によるものの2種類に分けられます。</a:t>
            </a:r>
            <a:endParaRPr/>
          </a:p>
          <a:p>
            <a:pPr marL="0" lvl="0" indent="0" algn="l" rtl="0">
              <a:spcBef>
                <a:spcPts val="0"/>
              </a:spcBef>
              <a:spcAft>
                <a:spcPts val="0"/>
              </a:spcAft>
              <a:buNone/>
            </a:pPr>
            <a:r>
              <a:rPr lang="ja-JP"/>
              <a:t>詳細に見ると配管系に起因するものとかもあるけど、今回は省かせてもらいます。</a:t>
            </a:r>
            <a:endParaRPr/>
          </a:p>
          <a:p>
            <a:pPr marL="0" lvl="0" indent="0" algn="l" rtl="0">
              <a:spcBef>
                <a:spcPts val="0"/>
              </a:spcBef>
              <a:spcAft>
                <a:spcPts val="0"/>
              </a:spcAft>
              <a:buNone/>
            </a:pPr>
            <a:r>
              <a:rPr lang="ja-JP"/>
              <a:t>10,000Hzまで採れると何がいいかというと、金属同士の衝突による高周波まで採れるようになるということ。</a:t>
            </a:r>
            <a:endParaRPr/>
          </a:p>
          <a:p>
            <a:pPr marL="0" lvl="0" indent="0" algn="l" rtl="0">
              <a:spcBef>
                <a:spcPts val="0"/>
              </a:spcBef>
              <a:spcAft>
                <a:spcPts val="0"/>
              </a:spcAft>
              <a:buNone/>
            </a:pPr>
            <a:endParaRPr/>
          </a:p>
          <a:p>
            <a:pPr marL="0" lvl="0" indent="0" algn="l" rtl="0">
              <a:spcBef>
                <a:spcPts val="0"/>
              </a:spcBef>
              <a:spcAft>
                <a:spcPts val="0"/>
              </a:spcAft>
              <a:buNone/>
            </a:pPr>
            <a:r>
              <a:rPr lang="ja-JP"/>
              <a:t>まず、「回転数」に起因する振動はせいぜい2,000Hz程度。回転数そのものだったら、25Hzとかそれくらいの値になります。</a:t>
            </a:r>
            <a:endParaRPr/>
          </a:p>
          <a:p>
            <a:pPr marL="0" lvl="0" indent="0" algn="l" rtl="0">
              <a:spcBef>
                <a:spcPts val="0"/>
              </a:spcBef>
              <a:spcAft>
                <a:spcPts val="0"/>
              </a:spcAft>
              <a:buNone/>
            </a:pPr>
            <a:r>
              <a:rPr lang="ja-JP"/>
              <a:t>具体的に説明すると、回転体のバランスが崩れると、一回転するたびに、一度ぶるっと振動します。1,500回転のポンプだったら、1分間に1,500回ぶるっと振動する。1秒あたりになおすと、25回ぶるっとするので、25Hzの振動になるということです。</a:t>
            </a:r>
            <a:endParaRPr/>
          </a:p>
          <a:p>
            <a:pPr marL="0" lvl="0" indent="0" algn="l" rtl="0">
              <a:spcBef>
                <a:spcPts val="0"/>
              </a:spcBef>
              <a:spcAft>
                <a:spcPts val="0"/>
              </a:spcAft>
              <a:buNone/>
            </a:pPr>
            <a:r>
              <a:rPr lang="ja-JP"/>
              <a:t>他にも、羽が5枚のポンプだったら、これの5倍で、125回ぶるっとするケースとか多段ポンプだったら、またこの数倍とかいろいろバリエーションがあります。それでも、せいぜい1,000Hzとか大きくても2,000Hz程度になります。</a:t>
            </a:r>
            <a:endParaRPr/>
          </a:p>
          <a:p>
            <a:pPr marL="0" lvl="0" indent="0" algn="l" rtl="0">
              <a:spcBef>
                <a:spcPts val="0"/>
              </a:spcBef>
              <a:spcAft>
                <a:spcPts val="0"/>
              </a:spcAft>
              <a:buNone/>
            </a:pPr>
            <a:r>
              <a:rPr lang="ja-JP"/>
              <a:t>これが、回転数起因の振動です。</a:t>
            </a:r>
            <a:endParaRPr/>
          </a:p>
          <a:p>
            <a:pPr marL="0" lvl="0" indent="0" algn="l" rtl="0">
              <a:spcBef>
                <a:spcPts val="0"/>
              </a:spcBef>
              <a:spcAft>
                <a:spcPts val="0"/>
              </a:spcAft>
              <a:buNone/>
            </a:pPr>
            <a:endParaRPr/>
          </a:p>
          <a:p>
            <a:pPr marL="0" lvl="0" indent="0" algn="l" rtl="0">
              <a:spcBef>
                <a:spcPts val="0"/>
              </a:spcBef>
              <a:spcAft>
                <a:spcPts val="0"/>
              </a:spcAft>
              <a:buNone/>
            </a:pPr>
            <a:r>
              <a:rPr lang="ja-JP"/>
              <a:t>これに対して、硬い金属同士が衝突すると10,000Hzくらいのキーンという高周波が出ます。ベアリングの傷などは高周波の代表例です。</a:t>
            </a:r>
            <a:endParaRPr/>
          </a:p>
          <a:p>
            <a:pPr marL="0" lvl="0" indent="0" algn="l" rtl="0">
              <a:spcBef>
                <a:spcPts val="0"/>
              </a:spcBef>
              <a:spcAft>
                <a:spcPts val="0"/>
              </a:spcAft>
              <a:buNone/>
            </a:pPr>
            <a:r>
              <a:rPr lang="ja-JP"/>
              <a:t>***********************************************</a:t>
            </a:r>
            <a:endParaRPr/>
          </a:p>
          <a:p>
            <a:pPr marL="0" lvl="0" indent="0" algn="l" rtl="0">
              <a:spcBef>
                <a:spcPts val="0"/>
              </a:spcBef>
              <a:spcAft>
                <a:spcPts val="0"/>
              </a:spcAft>
              <a:buNone/>
            </a:pPr>
            <a:r>
              <a:rPr lang="ja-JP"/>
              <a:t>ここで、ちょっと知っている人の場合は、エンベロープの話になる。</a:t>
            </a:r>
            <a:endParaRPr/>
          </a:p>
          <a:p>
            <a:pPr marL="0" lvl="0" indent="0" algn="l" rtl="0">
              <a:spcBef>
                <a:spcPts val="0"/>
              </a:spcBef>
              <a:spcAft>
                <a:spcPts val="0"/>
              </a:spcAft>
              <a:buNone/>
            </a:pPr>
            <a:r>
              <a:rPr lang="ja-JP"/>
              <a:t>したいけど、実装していない。（実際は、電池寿命や簡易診断の考え方でやらない）</a:t>
            </a:r>
            <a:endParaRPr/>
          </a:p>
          <a:p>
            <a:pPr marL="0" lvl="0" indent="0" algn="l" rtl="0">
              <a:spcBef>
                <a:spcPts val="0"/>
              </a:spcBef>
              <a:spcAft>
                <a:spcPts val="0"/>
              </a:spcAft>
              <a:buNone/>
            </a:pPr>
            <a:r>
              <a:rPr lang="ja-JP"/>
              <a:t>***********************************************</a:t>
            </a:r>
            <a:endParaRPr/>
          </a:p>
          <a:p>
            <a:pPr marL="0" lvl="0" indent="0" algn="l" rtl="0">
              <a:spcBef>
                <a:spcPts val="0"/>
              </a:spcBef>
              <a:spcAft>
                <a:spcPts val="0"/>
              </a:spcAft>
              <a:buNone/>
            </a:pPr>
            <a:r>
              <a:rPr lang="ja-JP"/>
              <a:t>FFTの右の方、高周波のこのあたりに普段はなかったノイズが出だしたら、</a:t>
            </a:r>
            <a:endParaRPr/>
          </a:p>
          <a:p>
            <a:pPr marL="0" lvl="0" indent="0" algn="l" rtl="0">
              <a:spcBef>
                <a:spcPts val="0"/>
              </a:spcBef>
              <a:spcAft>
                <a:spcPts val="0"/>
              </a:spcAft>
              <a:buNone/>
            </a:pPr>
            <a:r>
              <a:rPr lang="ja-JP"/>
              <a:t>ベアリングの異常とかスリーブの摩耗など、金属衝突による異常があるかもと疑ってください。</a:t>
            </a:r>
            <a:endParaRPr/>
          </a:p>
          <a:p>
            <a:pPr marL="0" lvl="0" indent="0" algn="l" rtl="0">
              <a:spcBef>
                <a:spcPts val="0"/>
              </a:spcBef>
              <a:spcAft>
                <a:spcPts val="0"/>
              </a:spcAft>
              <a:buNone/>
            </a:pPr>
            <a:r>
              <a:rPr lang="ja-JP"/>
              <a:t>一方で、FFTの左の方、1000Hz以下のあたりにノイズが出たら、回転数起因のアンバランスとか、ミスアライメント、などの可能性があります。</a:t>
            </a:r>
            <a:endParaRPr/>
          </a:p>
          <a:p>
            <a:pPr marL="0" lvl="0" indent="0" algn="l" rtl="0">
              <a:spcBef>
                <a:spcPts val="0"/>
              </a:spcBef>
              <a:spcAft>
                <a:spcPts val="0"/>
              </a:spcAft>
              <a:buNone/>
            </a:pPr>
            <a:endParaRPr/>
          </a:p>
          <a:p>
            <a:pPr marL="0" lvl="0" indent="0" algn="l" rtl="0">
              <a:spcBef>
                <a:spcPts val="0"/>
              </a:spcBef>
              <a:spcAft>
                <a:spcPts val="0"/>
              </a:spcAft>
              <a:buNone/>
            </a:pPr>
            <a:r>
              <a:rPr lang="ja-JP"/>
              <a:t>どちらのケースも、健康な状態を普段から確認していることが肝心ですね。</a:t>
            </a:r>
            <a:endParaRPr/>
          </a:p>
          <a:p>
            <a:pPr marL="0" lvl="0" indent="0" algn="l" rtl="0">
              <a:spcBef>
                <a:spcPts val="0"/>
              </a:spcBef>
              <a:spcAft>
                <a:spcPts val="0"/>
              </a:spcAft>
              <a:buNone/>
            </a:pPr>
            <a:endParaRPr/>
          </a:p>
        </p:txBody>
      </p:sp>
      <p:sp>
        <p:nvSpPr>
          <p:cNvPr id="149" name="Google Shape;149;p5:notes"/>
          <p:cNvSpPr txBox="1">
            <a:spLocks noGrp="1"/>
          </p:cNvSpPr>
          <p:nvPr>
            <p:ph type="sldNum" idx="12"/>
          </p:nvPr>
        </p:nvSpPr>
        <p:spPr>
          <a:xfrm>
            <a:off x="4023992" y="9721106"/>
            <a:ext cx="3078428" cy="511731"/>
          </a:xfrm>
          <a:prstGeom prst="rect">
            <a:avLst/>
          </a:prstGeom>
          <a:noFill/>
          <a:ln>
            <a:noFill/>
          </a:ln>
        </p:spPr>
        <p:txBody>
          <a:bodyPr spcFirstLastPara="1" wrap="square" lIns="95475" tIns="47725" rIns="95475" bIns="47725" anchor="b" anchorCtr="0">
            <a:noAutofit/>
          </a:bodyPr>
          <a:lstStyle/>
          <a:p>
            <a:pPr marL="0" lvl="0" indent="0" algn="r" rtl="0">
              <a:spcBef>
                <a:spcPts val="0"/>
              </a:spcBef>
              <a:spcAft>
                <a:spcPts val="0"/>
              </a:spcAft>
              <a:buNone/>
            </a:pPr>
            <a:fld id="{00000000-1234-1234-1234-123412341234}" type="slidenum">
              <a:rPr lang="en-US" altLang="ja-JP"/>
              <a:t>11</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p8:notes"/>
          <p:cNvSpPr>
            <a:spLocks noGrp="1" noRot="1" noChangeAspect="1"/>
          </p:cNvSpPr>
          <p:nvPr>
            <p:ph type="sldImg" idx="2"/>
          </p:nvPr>
        </p:nvSpPr>
        <p:spPr>
          <a:xfrm>
            <a:off x="992188" y="766763"/>
            <a:ext cx="5119687" cy="3838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9" name="Google Shape;199;p8:notes"/>
          <p:cNvSpPr txBox="1">
            <a:spLocks noGrp="1"/>
          </p:cNvSpPr>
          <p:nvPr>
            <p:ph type="body" idx="1"/>
          </p:nvPr>
        </p:nvSpPr>
        <p:spPr>
          <a:xfrm>
            <a:off x="710407" y="4861443"/>
            <a:ext cx="5683250" cy="4605576"/>
          </a:xfrm>
          <a:prstGeom prst="rect">
            <a:avLst/>
          </a:prstGeom>
          <a:noFill/>
          <a:ln>
            <a:noFill/>
          </a:ln>
        </p:spPr>
        <p:txBody>
          <a:bodyPr spcFirstLastPara="1" wrap="square" lIns="95475" tIns="47725" rIns="95475" bIns="47725" anchor="t" anchorCtr="0">
            <a:noAutofit/>
          </a:bodyPr>
          <a:lstStyle/>
          <a:p>
            <a:pPr marL="0" lvl="0" indent="0" algn="l" rtl="0">
              <a:spcBef>
                <a:spcPts val="0"/>
              </a:spcBef>
              <a:spcAft>
                <a:spcPts val="0"/>
              </a:spcAft>
              <a:buNone/>
            </a:pPr>
            <a:r>
              <a:rPr lang="ja-JP"/>
              <a:t>終わり。</a:t>
            </a:r>
            <a:endParaRPr/>
          </a:p>
        </p:txBody>
      </p:sp>
      <p:sp>
        <p:nvSpPr>
          <p:cNvPr id="200" name="Google Shape;200;p8:notes"/>
          <p:cNvSpPr txBox="1">
            <a:spLocks noGrp="1"/>
          </p:cNvSpPr>
          <p:nvPr>
            <p:ph type="sldNum" idx="12"/>
          </p:nvPr>
        </p:nvSpPr>
        <p:spPr>
          <a:xfrm>
            <a:off x="4023992" y="9721106"/>
            <a:ext cx="3078428" cy="511731"/>
          </a:xfrm>
          <a:prstGeom prst="rect">
            <a:avLst/>
          </a:prstGeom>
          <a:noFill/>
          <a:ln>
            <a:noFill/>
          </a:ln>
        </p:spPr>
        <p:txBody>
          <a:bodyPr spcFirstLastPara="1" wrap="square" lIns="95475" tIns="47725" rIns="95475" bIns="47725" anchor="b" anchorCtr="0">
            <a:noAutofit/>
          </a:bodyPr>
          <a:lstStyle/>
          <a:p>
            <a:pPr marL="0" lvl="0" indent="0" algn="r" rtl="0">
              <a:spcBef>
                <a:spcPts val="0"/>
              </a:spcBef>
              <a:spcAft>
                <a:spcPts val="0"/>
              </a:spcAft>
              <a:buNone/>
            </a:pPr>
            <a:fld id="{00000000-1234-1234-1234-123412341234}" type="slidenum">
              <a:rPr lang="en-US" altLang="ja-JP"/>
              <a:t>22</a:t>
            </a:fld>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タイトル スライド" type="title">
  <p:cSld name="TITLE">
    <p:spTree>
      <p:nvGrpSpPr>
        <p:cNvPr id="1" name="Shape 24"/>
        <p:cNvGrpSpPr/>
        <p:nvPr/>
      </p:nvGrpSpPr>
      <p:grpSpPr>
        <a:xfrm>
          <a:off x="0" y="0"/>
          <a:ext cx="0" cy="0"/>
          <a:chOff x="0" y="0"/>
          <a:chExt cx="0" cy="0"/>
        </a:xfrm>
      </p:grpSpPr>
      <p:sp>
        <p:nvSpPr>
          <p:cNvPr id="25" name="Google Shape;25;p37"/>
          <p:cNvSpPr txBox="1">
            <a:spLocks noGrp="1"/>
          </p:cNvSpPr>
          <p:nvPr>
            <p:ph type="ctrTitle"/>
          </p:nvPr>
        </p:nvSpPr>
        <p:spPr>
          <a:xfrm>
            <a:off x="4086224" y="2282230"/>
            <a:ext cx="4676775" cy="1470025"/>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accent1"/>
              </a:buClr>
              <a:buSzPts val="3200"/>
              <a:buFont typeface="Meiryo"/>
              <a:buNone/>
              <a:defRPr>
                <a:latin typeface="Meiryo"/>
                <a:ea typeface="Meiryo"/>
                <a:cs typeface="Meiryo"/>
                <a:sym typeface="Meiryo"/>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 name="Google Shape;26;p37"/>
          <p:cNvSpPr txBox="1">
            <a:spLocks noGrp="1"/>
          </p:cNvSpPr>
          <p:nvPr>
            <p:ph type="subTitle" idx="1"/>
          </p:nvPr>
        </p:nvSpPr>
        <p:spPr>
          <a:xfrm>
            <a:off x="4086224" y="4695824"/>
            <a:ext cx="4667251" cy="942975"/>
          </a:xfrm>
          <a:prstGeom prst="rect">
            <a:avLst/>
          </a:prstGeom>
          <a:noFill/>
          <a:ln>
            <a:noFill/>
          </a:ln>
        </p:spPr>
        <p:txBody>
          <a:bodyPr spcFirstLastPara="1" wrap="square" lIns="91425" tIns="45700" rIns="91425" bIns="45700" anchor="t" anchorCtr="0">
            <a:normAutofit/>
          </a:bodyPr>
          <a:lstStyle>
            <a:lvl1pPr lvl="0" algn="r">
              <a:spcBef>
                <a:spcPts val="400"/>
              </a:spcBef>
              <a:spcAft>
                <a:spcPts val="0"/>
              </a:spcAft>
              <a:buClr>
                <a:srgbClr val="3F3F3F"/>
              </a:buClr>
              <a:buSzPts val="2000"/>
              <a:buNone/>
              <a:defRPr sz="2000">
                <a:solidFill>
                  <a:srgbClr val="3F3F3F"/>
                </a:solidFill>
                <a:latin typeface="Meiryo"/>
                <a:ea typeface="Meiryo"/>
                <a:cs typeface="Meiryo"/>
                <a:sym typeface="Meiryo"/>
              </a:defRPr>
            </a:lvl1pPr>
            <a:lvl2pPr lvl="1" algn="ctr">
              <a:spcBef>
                <a:spcPts val="480"/>
              </a:spcBef>
              <a:spcAft>
                <a:spcPts val="0"/>
              </a:spcAft>
              <a:buClr>
                <a:srgbClr val="888888"/>
              </a:buClr>
              <a:buSzPts val="2400"/>
              <a:buNone/>
              <a:defRPr>
                <a:solidFill>
                  <a:srgbClr val="888888"/>
                </a:solidFill>
              </a:defRPr>
            </a:lvl2pPr>
            <a:lvl3pPr lvl="2" algn="ctr">
              <a:spcBef>
                <a:spcPts val="360"/>
              </a:spcBef>
              <a:spcAft>
                <a:spcPts val="0"/>
              </a:spcAft>
              <a:buClr>
                <a:srgbClr val="888888"/>
              </a:buClr>
              <a:buSzPts val="18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pic>
        <p:nvPicPr>
          <p:cNvPr id="29" name="Google Shape;29;p37"/>
          <p:cNvPicPr preferRelativeResize="0"/>
          <p:nvPr/>
        </p:nvPicPr>
        <p:blipFill rotWithShape="1">
          <a:blip r:embed="rId2">
            <a:alphaModFix/>
          </a:blip>
          <a:srcRect/>
          <a:stretch/>
        </p:blipFill>
        <p:spPr>
          <a:xfrm>
            <a:off x="599480" y="1980605"/>
            <a:ext cx="2686050" cy="268605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タイトルとコンテンツ" type="obj">
  <p:cSld name="OBJECT">
    <p:spTree>
      <p:nvGrpSpPr>
        <p:cNvPr id="1" name="Shape 30"/>
        <p:cNvGrpSpPr/>
        <p:nvPr/>
      </p:nvGrpSpPr>
      <p:grpSpPr>
        <a:xfrm>
          <a:off x="0" y="0"/>
          <a:ext cx="0" cy="0"/>
          <a:chOff x="0" y="0"/>
          <a:chExt cx="0" cy="0"/>
        </a:xfrm>
      </p:grpSpPr>
      <p:sp>
        <p:nvSpPr>
          <p:cNvPr id="31" name="Google Shape;31;p38"/>
          <p:cNvSpPr txBox="1">
            <a:spLocks noGrp="1"/>
          </p:cNvSpPr>
          <p:nvPr>
            <p:ph type="title"/>
          </p:nvPr>
        </p:nvSpPr>
        <p:spPr>
          <a:xfrm>
            <a:off x="457200" y="472121"/>
            <a:ext cx="8229600" cy="66809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accent1"/>
              </a:buClr>
              <a:buSzPts val="3200"/>
              <a:buFont typeface="Noto Sans Symbols"/>
              <a:buChar char="◆"/>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2" name="Google Shape;32;p38"/>
          <p:cNvSpPr txBox="1">
            <a:spLocks noGrp="1"/>
          </p:cNvSpPr>
          <p:nvPr>
            <p:ph type="body" idx="1"/>
          </p:nvPr>
        </p:nvSpPr>
        <p:spPr>
          <a:xfrm>
            <a:off x="457200" y="1335186"/>
            <a:ext cx="8229600" cy="4790982"/>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rgbClr val="3F3F3F"/>
              </a:buClr>
              <a:buSzPts val="2800"/>
              <a:buChar char="•"/>
              <a:defRPr>
                <a:solidFill>
                  <a:srgbClr val="3F3F3F"/>
                </a:solidFill>
              </a:defRPr>
            </a:lvl1pPr>
            <a:lvl2pPr marL="914400" lvl="1" indent="-381000" algn="l">
              <a:spcBef>
                <a:spcPts val="480"/>
              </a:spcBef>
              <a:spcAft>
                <a:spcPts val="0"/>
              </a:spcAft>
              <a:buClr>
                <a:srgbClr val="3F3F3F"/>
              </a:buClr>
              <a:buSzPts val="2400"/>
              <a:buChar char="–"/>
              <a:defRPr>
                <a:solidFill>
                  <a:srgbClr val="3F3F3F"/>
                </a:solidFill>
              </a:defRPr>
            </a:lvl2pPr>
            <a:lvl3pPr marL="1371600" lvl="2" indent="-342900" algn="l">
              <a:spcBef>
                <a:spcPts val="360"/>
              </a:spcBef>
              <a:spcAft>
                <a:spcPts val="0"/>
              </a:spcAft>
              <a:buClr>
                <a:srgbClr val="3F3F3F"/>
              </a:buClr>
              <a:buSzPts val="1800"/>
              <a:buChar char="•"/>
              <a:defRPr>
                <a:solidFill>
                  <a:srgbClr val="3F3F3F"/>
                </a:solidFill>
              </a:defRPr>
            </a:lvl3pPr>
            <a:lvl4pPr marL="1828800" lvl="3" indent="-355600" algn="l">
              <a:spcBef>
                <a:spcPts val="400"/>
              </a:spcBef>
              <a:spcAft>
                <a:spcPts val="0"/>
              </a:spcAft>
              <a:buClr>
                <a:srgbClr val="3F3F3F"/>
              </a:buClr>
              <a:buSzPts val="2000"/>
              <a:buChar char="–"/>
              <a:defRPr>
                <a:solidFill>
                  <a:srgbClr val="3F3F3F"/>
                </a:solidFill>
              </a:defRPr>
            </a:lvl4pPr>
            <a:lvl5pPr marL="2286000" lvl="4" indent="-355600" algn="l">
              <a:spcBef>
                <a:spcPts val="400"/>
              </a:spcBef>
              <a:spcAft>
                <a:spcPts val="0"/>
              </a:spcAft>
              <a:buClr>
                <a:srgbClr val="3F3F3F"/>
              </a:buClr>
              <a:buSzPts val="2000"/>
              <a:buChar char="»"/>
              <a:defRPr>
                <a:solidFill>
                  <a:srgbClr val="3F3F3F"/>
                </a:solidFill>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3" name="Google Shape;33;p38"/>
          <p:cNvSpPr txBox="1">
            <a:spLocks noGrp="1"/>
          </p:cNvSpPr>
          <p:nvPr>
            <p:ph type="sldNum" idx="12"/>
          </p:nvPr>
        </p:nvSpPr>
        <p:spPr>
          <a:xfrm>
            <a:off x="8048624" y="6610350"/>
            <a:ext cx="1057275" cy="247650"/>
          </a:xfrm>
          <a:prstGeom prst="rect">
            <a:avLst/>
          </a:prstGeom>
          <a:noFill/>
          <a:ln>
            <a:noFill/>
          </a:ln>
        </p:spPr>
        <p:txBody>
          <a:bodyPr spcFirstLastPara="1" wrap="square" lIns="91425" tIns="45700" rIns="91425" bIns="45700" anchor="t" anchorCtr="0">
            <a:noAutofit/>
          </a:bodyPr>
          <a:lstStyle>
            <a:lvl1pPr marL="0" marR="0" lvl="0" indent="0" algn="r" rtl="0">
              <a:spcBef>
                <a:spcPts val="0"/>
              </a:spcBef>
              <a:buNone/>
              <a:defRPr sz="1100">
                <a:solidFill>
                  <a:srgbClr val="BFBFBF"/>
                </a:solidFill>
                <a:latin typeface="Quattrocento Sans"/>
                <a:ea typeface="Quattrocento Sans"/>
                <a:cs typeface="Quattrocento Sans"/>
                <a:sym typeface="Quattrocento Sans"/>
              </a:defRPr>
            </a:lvl1pPr>
            <a:lvl2pPr marL="0" marR="0" lvl="1" indent="0" algn="r" rtl="0">
              <a:spcBef>
                <a:spcPts val="0"/>
              </a:spcBef>
              <a:buNone/>
              <a:defRPr sz="1100">
                <a:solidFill>
                  <a:srgbClr val="BFBFBF"/>
                </a:solidFill>
                <a:latin typeface="Quattrocento Sans"/>
                <a:ea typeface="Quattrocento Sans"/>
                <a:cs typeface="Quattrocento Sans"/>
                <a:sym typeface="Quattrocento Sans"/>
              </a:defRPr>
            </a:lvl2pPr>
            <a:lvl3pPr marL="0" marR="0" lvl="2" indent="0" algn="r" rtl="0">
              <a:spcBef>
                <a:spcPts val="0"/>
              </a:spcBef>
              <a:buNone/>
              <a:defRPr sz="1100">
                <a:solidFill>
                  <a:srgbClr val="BFBFBF"/>
                </a:solidFill>
                <a:latin typeface="Quattrocento Sans"/>
                <a:ea typeface="Quattrocento Sans"/>
                <a:cs typeface="Quattrocento Sans"/>
                <a:sym typeface="Quattrocento Sans"/>
              </a:defRPr>
            </a:lvl3pPr>
            <a:lvl4pPr marL="0" marR="0" lvl="3" indent="0" algn="r" rtl="0">
              <a:spcBef>
                <a:spcPts val="0"/>
              </a:spcBef>
              <a:buNone/>
              <a:defRPr sz="1100">
                <a:solidFill>
                  <a:srgbClr val="BFBFBF"/>
                </a:solidFill>
                <a:latin typeface="Quattrocento Sans"/>
                <a:ea typeface="Quattrocento Sans"/>
                <a:cs typeface="Quattrocento Sans"/>
                <a:sym typeface="Quattrocento Sans"/>
              </a:defRPr>
            </a:lvl4pPr>
            <a:lvl5pPr marL="0" marR="0" lvl="4" indent="0" algn="r" rtl="0">
              <a:spcBef>
                <a:spcPts val="0"/>
              </a:spcBef>
              <a:buNone/>
              <a:defRPr sz="1100">
                <a:solidFill>
                  <a:srgbClr val="BFBFBF"/>
                </a:solidFill>
                <a:latin typeface="Quattrocento Sans"/>
                <a:ea typeface="Quattrocento Sans"/>
                <a:cs typeface="Quattrocento Sans"/>
                <a:sym typeface="Quattrocento Sans"/>
              </a:defRPr>
            </a:lvl5pPr>
            <a:lvl6pPr marL="0" marR="0" lvl="5" indent="0" algn="r" rtl="0">
              <a:spcBef>
                <a:spcPts val="0"/>
              </a:spcBef>
              <a:buNone/>
              <a:defRPr sz="1100">
                <a:solidFill>
                  <a:srgbClr val="BFBFBF"/>
                </a:solidFill>
                <a:latin typeface="Quattrocento Sans"/>
                <a:ea typeface="Quattrocento Sans"/>
                <a:cs typeface="Quattrocento Sans"/>
                <a:sym typeface="Quattrocento Sans"/>
              </a:defRPr>
            </a:lvl6pPr>
            <a:lvl7pPr marL="0" marR="0" lvl="6" indent="0" algn="r" rtl="0">
              <a:spcBef>
                <a:spcPts val="0"/>
              </a:spcBef>
              <a:buNone/>
              <a:defRPr sz="1100">
                <a:solidFill>
                  <a:srgbClr val="BFBFBF"/>
                </a:solidFill>
                <a:latin typeface="Quattrocento Sans"/>
                <a:ea typeface="Quattrocento Sans"/>
                <a:cs typeface="Quattrocento Sans"/>
                <a:sym typeface="Quattrocento Sans"/>
              </a:defRPr>
            </a:lvl7pPr>
            <a:lvl8pPr marL="0" marR="0" lvl="7" indent="0" algn="r" rtl="0">
              <a:spcBef>
                <a:spcPts val="0"/>
              </a:spcBef>
              <a:buNone/>
              <a:defRPr sz="1100">
                <a:solidFill>
                  <a:srgbClr val="BFBFBF"/>
                </a:solidFill>
                <a:latin typeface="Quattrocento Sans"/>
                <a:ea typeface="Quattrocento Sans"/>
                <a:cs typeface="Quattrocento Sans"/>
                <a:sym typeface="Quattrocento Sans"/>
              </a:defRPr>
            </a:lvl8pPr>
            <a:lvl9pPr marL="0" marR="0" lvl="8" indent="0" algn="r" rtl="0">
              <a:spcBef>
                <a:spcPts val="0"/>
              </a:spcBef>
              <a:buNone/>
              <a:defRPr sz="1100">
                <a:solidFill>
                  <a:srgbClr val="BFBFBF"/>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ja-JP"/>
              <a:t>‹#›</a:t>
            </a:fld>
            <a:endParaRPr/>
          </a:p>
        </p:txBody>
      </p:sp>
      <p:cxnSp>
        <p:nvCxnSpPr>
          <p:cNvPr id="34" name="Google Shape;34;p38"/>
          <p:cNvCxnSpPr/>
          <p:nvPr/>
        </p:nvCxnSpPr>
        <p:spPr>
          <a:xfrm>
            <a:off x="247650" y="1152525"/>
            <a:ext cx="8639512" cy="0"/>
          </a:xfrm>
          <a:prstGeom prst="straightConnector1">
            <a:avLst/>
          </a:prstGeom>
          <a:noFill/>
          <a:ln w="12700" cap="flat" cmpd="sng">
            <a:solidFill>
              <a:schemeClr val="lt2"/>
            </a:solidFill>
            <a:prstDash val="solid"/>
            <a:round/>
            <a:headEnd type="none" w="sm" len="sm"/>
            <a:tailEnd type="none" w="sm" len="sm"/>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ユーザー設定レイアウト">
  <p:cSld name="ユーザー設定レイアウト">
    <p:spTree>
      <p:nvGrpSpPr>
        <p:cNvPr id="1" name="Shape 35"/>
        <p:cNvGrpSpPr/>
        <p:nvPr/>
      </p:nvGrpSpPr>
      <p:grpSpPr>
        <a:xfrm>
          <a:off x="0" y="0"/>
          <a:ext cx="0" cy="0"/>
          <a:chOff x="0" y="0"/>
          <a:chExt cx="0" cy="0"/>
        </a:xfrm>
      </p:grpSpPr>
      <p:sp>
        <p:nvSpPr>
          <p:cNvPr id="36" name="Google Shape;36;p41"/>
          <p:cNvSpPr txBox="1">
            <a:spLocks noGrp="1"/>
          </p:cNvSpPr>
          <p:nvPr>
            <p:ph type="sldNum" idx="12"/>
          </p:nvPr>
        </p:nvSpPr>
        <p:spPr>
          <a:xfrm>
            <a:off x="8048624" y="6610350"/>
            <a:ext cx="1057275" cy="247650"/>
          </a:xfrm>
          <a:prstGeom prst="rect">
            <a:avLst/>
          </a:prstGeom>
          <a:noFill/>
          <a:ln>
            <a:noFill/>
          </a:ln>
        </p:spPr>
        <p:txBody>
          <a:bodyPr spcFirstLastPara="1" wrap="square" lIns="91425" tIns="45700" rIns="91425" bIns="45700" anchor="t" anchorCtr="0">
            <a:noAutofit/>
          </a:bodyPr>
          <a:lstStyle>
            <a:lvl1pPr marL="0" marR="0" lvl="0" indent="0" algn="r" rtl="0">
              <a:spcBef>
                <a:spcPts val="0"/>
              </a:spcBef>
              <a:buNone/>
              <a:defRPr sz="1100">
                <a:solidFill>
                  <a:srgbClr val="BFBFBF"/>
                </a:solidFill>
                <a:latin typeface="Quattrocento Sans"/>
                <a:ea typeface="Quattrocento Sans"/>
                <a:cs typeface="Quattrocento Sans"/>
                <a:sym typeface="Quattrocento Sans"/>
              </a:defRPr>
            </a:lvl1pPr>
            <a:lvl2pPr marL="0" marR="0" lvl="1" indent="0" algn="r" rtl="0">
              <a:spcBef>
                <a:spcPts val="0"/>
              </a:spcBef>
              <a:buNone/>
              <a:defRPr sz="1100">
                <a:solidFill>
                  <a:srgbClr val="BFBFBF"/>
                </a:solidFill>
                <a:latin typeface="Quattrocento Sans"/>
                <a:ea typeface="Quattrocento Sans"/>
                <a:cs typeface="Quattrocento Sans"/>
                <a:sym typeface="Quattrocento Sans"/>
              </a:defRPr>
            </a:lvl2pPr>
            <a:lvl3pPr marL="0" marR="0" lvl="2" indent="0" algn="r" rtl="0">
              <a:spcBef>
                <a:spcPts val="0"/>
              </a:spcBef>
              <a:buNone/>
              <a:defRPr sz="1100">
                <a:solidFill>
                  <a:srgbClr val="BFBFBF"/>
                </a:solidFill>
                <a:latin typeface="Quattrocento Sans"/>
                <a:ea typeface="Quattrocento Sans"/>
                <a:cs typeface="Quattrocento Sans"/>
                <a:sym typeface="Quattrocento Sans"/>
              </a:defRPr>
            </a:lvl3pPr>
            <a:lvl4pPr marL="0" marR="0" lvl="3" indent="0" algn="r" rtl="0">
              <a:spcBef>
                <a:spcPts val="0"/>
              </a:spcBef>
              <a:buNone/>
              <a:defRPr sz="1100">
                <a:solidFill>
                  <a:srgbClr val="BFBFBF"/>
                </a:solidFill>
                <a:latin typeface="Quattrocento Sans"/>
                <a:ea typeface="Quattrocento Sans"/>
                <a:cs typeface="Quattrocento Sans"/>
                <a:sym typeface="Quattrocento Sans"/>
              </a:defRPr>
            </a:lvl4pPr>
            <a:lvl5pPr marL="0" marR="0" lvl="4" indent="0" algn="r" rtl="0">
              <a:spcBef>
                <a:spcPts val="0"/>
              </a:spcBef>
              <a:buNone/>
              <a:defRPr sz="1100">
                <a:solidFill>
                  <a:srgbClr val="BFBFBF"/>
                </a:solidFill>
                <a:latin typeface="Quattrocento Sans"/>
                <a:ea typeface="Quattrocento Sans"/>
                <a:cs typeface="Quattrocento Sans"/>
                <a:sym typeface="Quattrocento Sans"/>
              </a:defRPr>
            </a:lvl5pPr>
            <a:lvl6pPr marL="0" marR="0" lvl="5" indent="0" algn="r" rtl="0">
              <a:spcBef>
                <a:spcPts val="0"/>
              </a:spcBef>
              <a:buNone/>
              <a:defRPr sz="1100">
                <a:solidFill>
                  <a:srgbClr val="BFBFBF"/>
                </a:solidFill>
                <a:latin typeface="Quattrocento Sans"/>
                <a:ea typeface="Quattrocento Sans"/>
                <a:cs typeface="Quattrocento Sans"/>
                <a:sym typeface="Quattrocento Sans"/>
              </a:defRPr>
            </a:lvl6pPr>
            <a:lvl7pPr marL="0" marR="0" lvl="6" indent="0" algn="r" rtl="0">
              <a:spcBef>
                <a:spcPts val="0"/>
              </a:spcBef>
              <a:buNone/>
              <a:defRPr sz="1100">
                <a:solidFill>
                  <a:srgbClr val="BFBFBF"/>
                </a:solidFill>
                <a:latin typeface="Quattrocento Sans"/>
                <a:ea typeface="Quattrocento Sans"/>
                <a:cs typeface="Quattrocento Sans"/>
                <a:sym typeface="Quattrocento Sans"/>
              </a:defRPr>
            </a:lvl7pPr>
            <a:lvl8pPr marL="0" marR="0" lvl="7" indent="0" algn="r" rtl="0">
              <a:spcBef>
                <a:spcPts val="0"/>
              </a:spcBef>
              <a:buNone/>
              <a:defRPr sz="1100">
                <a:solidFill>
                  <a:srgbClr val="BFBFBF"/>
                </a:solidFill>
                <a:latin typeface="Quattrocento Sans"/>
                <a:ea typeface="Quattrocento Sans"/>
                <a:cs typeface="Quattrocento Sans"/>
                <a:sym typeface="Quattrocento Sans"/>
              </a:defRPr>
            </a:lvl8pPr>
            <a:lvl9pPr marL="0" marR="0" lvl="8" indent="0" algn="r" rtl="0">
              <a:spcBef>
                <a:spcPts val="0"/>
              </a:spcBef>
              <a:buNone/>
              <a:defRPr sz="1100">
                <a:solidFill>
                  <a:srgbClr val="BFBFBF"/>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最終ページ">
  <p:cSld name="最終ページ">
    <p:spTree>
      <p:nvGrpSpPr>
        <p:cNvPr id="1" name="Shape 46"/>
        <p:cNvGrpSpPr/>
        <p:nvPr/>
      </p:nvGrpSpPr>
      <p:grpSpPr>
        <a:xfrm>
          <a:off x="0" y="0"/>
          <a:ext cx="0" cy="0"/>
          <a:chOff x="0" y="0"/>
          <a:chExt cx="0" cy="0"/>
        </a:xfrm>
      </p:grpSpPr>
      <p:grpSp>
        <p:nvGrpSpPr>
          <p:cNvPr id="47" name="Google Shape;47;p40"/>
          <p:cNvGrpSpPr/>
          <p:nvPr/>
        </p:nvGrpSpPr>
        <p:grpSpPr>
          <a:xfrm>
            <a:off x="1747170" y="2757685"/>
            <a:ext cx="5564644" cy="1096452"/>
            <a:chOff x="0" y="0"/>
            <a:chExt cx="3176" cy="626"/>
          </a:xfrm>
        </p:grpSpPr>
        <p:sp>
          <p:nvSpPr>
            <p:cNvPr id="48" name="Google Shape;48;p40"/>
            <p:cNvSpPr/>
            <p:nvPr/>
          </p:nvSpPr>
          <p:spPr>
            <a:xfrm>
              <a:off x="0" y="0"/>
              <a:ext cx="3176" cy="626"/>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9" name="Google Shape;49;p40"/>
            <p:cNvSpPr/>
            <p:nvPr/>
          </p:nvSpPr>
          <p:spPr>
            <a:xfrm>
              <a:off x="0" y="0"/>
              <a:ext cx="628" cy="626"/>
            </a:xfrm>
            <a:custGeom>
              <a:avLst/>
              <a:gdLst/>
              <a:ahLst/>
              <a:cxnLst/>
              <a:rect l="l" t="t" r="r" b="b"/>
              <a:pathLst>
                <a:path w="628" h="626" extrusionOk="0">
                  <a:moveTo>
                    <a:pt x="280" y="624"/>
                  </a:moveTo>
                  <a:lnTo>
                    <a:pt x="280" y="624"/>
                  </a:lnTo>
                  <a:lnTo>
                    <a:pt x="250" y="620"/>
                  </a:lnTo>
                  <a:lnTo>
                    <a:pt x="222" y="612"/>
                  </a:lnTo>
                  <a:lnTo>
                    <a:pt x="196" y="604"/>
                  </a:lnTo>
                  <a:lnTo>
                    <a:pt x="170" y="592"/>
                  </a:lnTo>
                  <a:lnTo>
                    <a:pt x="146" y="578"/>
                  </a:lnTo>
                  <a:lnTo>
                    <a:pt x="122" y="560"/>
                  </a:lnTo>
                  <a:lnTo>
                    <a:pt x="102" y="542"/>
                  </a:lnTo>
                  <a:lnTo>
                    <a:pt x="82" y="522"/>
                  </a:lnTo>
                  <a:lnTo>
                    <a:pt x="64" y="502"/>
                  </a:lnTo>
                  <a:lnTo>
                    <a:pt x="48" y="478"/>
                  </a:lnTo>
                  <a:lnTo>
                    <a:pt x="34" y="454"/>
                  </a:lnTo>
                  <a:lnTo>
                    <a:pt x="22" y="428"/>
                  </a:lnTo>
                  <a:lnTo>
                    <a:pt x="14" y="400"/>
                  </a:lnTo>
                  <a:lnTo>
                    <a:pt x="6" y="372"/>
                  </a:lnTo>
                  <a:lnTo>
                    <a:pt x="2" y="342"/>
                  </a:lnTo>
                  <a:lnTo>
                    <a:pt x="0" y="312"/>
                  </a:lnTo>
                  <a:lnTo>
                    <a:pt x="2" y="282"/>
                  </a:lnTo>
                  <a:lnTo>
                    <a:pt x="6" y="254"/>
                  </a:lnTo>
                  <a:lnTo>
                    <a:pt x="14" y="226"/>
                  </a:lnTo>
                  <a:lnTo>
                    <a:pt x="22" y="198"/>
                  </a:lnTo>
                  <a:lnTo>
                    <a:pt x="34" y="172"/>
                  </a:lnTo>
                  <a:lnTo>
                    <a:pt x="48" y="148"/>
                  </a:lnTo>
                  <a:lnTo>
                    <a:pt x="64" y="124"/>
                  </a:lnTo>
                  <a:lnTo>
                    <a:pt x="82" y="102"/>
                  </a:lnTo>
                  <a:lnTo>
                    <a:pt x="102" y="82"/>
                  </a:lnTo>
                  <a:lnTo>
                    <a:pt x="122" y="64"/>
                  </a:lnTo>
                  <a:lnTo>
                    <a:pt x="146" y="48"/>
                  </a:lnTo>
                  <a:lnTo>
                    <a:pt x="170" y="34"/>
                  </a:lnTo>
                  <a:lnTo>
                    <a:pt x="196" y="22"/>
                  </a:lnTo>
                  <a:lnTo>
                    <a:pt x="222" y="12"/>
                  </a:lnTo>
                  <a:lnTo>
                    <a:pt x="252" y="6"/>
                  </a:lnTo>
                  <a:lnTo>
                    <a:pt x="280" y="0"/>
                  </a:lnTo>
                  <a:lnTo>
                    <a:pt x="250" y="76"/>
                  </a:lnTo>
                  <a:lnTo>
                    <a:pt x="232" y="82"/>
                  </a:lnTo>
                  <a:lnTo>
                    <a:pt x="212" y="90"/>
                  </a:lnTo>
                  <a:lnTo>
                    <a:pt x="196" y="98"/>
                  </a:lnTo>
                  <a:lnTo>
                    <a:pt x="178" y="108"/>
                  </a:lnTo>
                  <a:lnTo>
                    <a:pt x="162" y="120"/>
                  </a:lnTo>
                  <a:lnTo>
                    <a:pt x="148" y="134"/>
                  </a:lnTo>
                  <a:lnTo>
                    <a:pt x="134" y="148"/>
                  </a:lnTo>
                  <a:lnTo>
                    <a:pt x="120" y="162"/>
                  </a:lnTo>
                  <a:lnTo>
                    <a:pt x="110" y="178"/>
                  </a:lnTo>
                  <a:lnTo>
                    <a:pt x="98" y="196"/>
                  </a:lnTo>
                  <a:lnTo>
                    <a:pt x="90" y="214"/>
                  </a:lnTo>
                  <a:lnTo>
                    <a:pt x="82" y="232"/>
                  </a:lnTo>
                  <a:lnTo>
                    <a:pt x="76" y="252"/>
                  </a:lnTo>
                  <a:lnTo>
                    <a:pt x="72" y="272"/>
                  </a:lnTo>
                  <a:lnTo>
                    <a:pt x="70" y="292"/>
                  </a:lnTo>
                  <a:lnTo>
                    <a:pt x="70" y="312"/>
                  </a:lnTo>
                  <a:lnTo>
                    <a:pt x="70" y="334"/>
                  </a:lnTo>
                  <a:lnTo>
                    <a:pt x="72" y="354"/>
                  </a:lnTo>
                  <a:lnTo>
                    <a:pt x="76" y="374"/>
                  </a:lnTo>
                  <a:lnTo>
                    <a:pt x="82" y="394"/>
                  </a:lnTo>
                  <a:lnTo>
                    <a:pt x="90" y="412"/>
                  </a:lnTo>
                  <a:lnTo>
                    <a:pt x="98" y="430"/>
                  </a:lnTo>
                  <a:lnTo>
                    <a:pt x="110" y="448"/>
                  </a:lnTo>
                  <a:lnTo>
                    <a:pt x="120" y="464"/>
                  </a:lnTo>
                  <a:lnTo>
                    <a:pt x="134" y="478"/>
                  </a:lnTo>
                  <a:lnTo>
                    <a:pt x="148" y="492"/>
                  </a:lnTo>
                  <a:lnTo>
                    <a:pt x="162" y="506"/>
                  </a:lnTo>
                  <a:lnTo>
                    <a:pt x="178" y="516"/>
                  </a:lnTo>
                  <a:lnTo>
                    <a:pt x="194" y="528"/>
                  </a:lnTo>
                  <a:lnTo>
                    <a:pt x="212" y="536"/>
                  </a:lnTo>
                  <a:lnTo>
                    <a:pt x="232" y="544"/>
                  </a:lnTo>
                  <a:lnTo>
                    <a:pt x="250" y="550"/>
                  </a:lnTo>
                  <a:lnTo>
                    <a:pt x="280" y="624"/>
                  </a:lnTo>
                  <a:close/>
                  <a:moveTo>
                    <a:pt x="348" y="624"/>
                  </a:moveTo>
                  <a:lnTo>
                    <a:pt x="348" y="624"/>
                  </a:lnTo>
                  <a:lnTo>
                    <a:pt x="378" y="620"/>
                  </a:lnTo>
                  <a:lnTo>
                    <a:pt x="406" y="612"/>
                  </a:lnTo>
                  <a:lnTo>
                    <a:pt x="432" y="604"/>
                  </a:lnTo>
                  <a:lnTo>
                    <a:pt x="458" y="592"/>
                  </a:lnTo>
                  <a:lnTo>
                    <a:pt x="484" y="578"/>
                  </a:lnTo>
                  <a:lnTo>
                    <a:pt x="506" y="562"/>
                  </a:lnTo>
                  <a:lnTo>
                    <a:pt x="528" y="542"/>
                  </a:lnTo>
                  <a:lnTo>
                    <a:pt x="548" y="524"/>
                  </a:lnTo>
                  <a:lnTo>
                    <a:pt x="566" y="502"/>
                  </a:lnTo>
                  <a:lnTo>
                    <a:pt x="582" y="478"/>
                  </a:lnTo>
                  <a:lnTo>
                    <a:pt x="596" y="454"/>
                  </a:lnTo>
                  <a:lnTo>
                    <a:pt x="606" y="428"/>
                  </a:lnTo>
                  <a:lnTo>
                    <a:pt x="616" y="400"/>
                  </a:lnTo>
                  <a:lnTo>
                    <a:pt x="622" y="372"/>
                  </a:lnTo>
                  <a:lnTo>
                    <a:pt x="626" y="342"/>
                  </a:lnTo>
                  <a:lnTo>
                    <a:pt x="628" y="312"/>
                  </a:lnTo>
                  <a:lnTo>
                    <a:pt x="626" y="282"/>
                  </a:lnTo>
                  <a:lnTo>
                    <a:pt x="622" y="254"/>
                  </a:lnTo>
                  <a:lnTo>
                    <a:pt x="616" y="226"/>
                  </a:lnTo>
                  <a:lnTo>
                    <a:pt x="606" y="198"/>
                  </a:lnTo>
                  <a:lnTo>
                    <a:pt x="594" y="172"/>
                  </a:lnTo>
                  <a:lnTo>
                    <a:pt x="580" y="146"/>
                  </a:lnTo>
                  <a:lnTo>
                    <a:pt x="564" y="124"/>
                  </a:lnTo>
                  <a:lnTo>
                    <a:pt x="546" y="102"/>
                  </a:lnTo>
                  <a:lnTo>
                    <a:pt x="526" y="82"/>
                  </a:lnTo>
                  <a:lnTo>
                    <a:pt x="506" y="64"/>
                  </a:lnTo>
                  <a:lnTo>
                    <a:pt x="482" y="48"/>
                  </a:lnTo>
                  <a:lnTo>
                    <a:pt x="458" y="34"/>
                  </a:lnTo>
                  <a:lnTo>
                    <a:pt x="432" y="22"/>
                  </a:lnTo>
                  <a:lnTo>
                    <a:pt x="404" y="12"/>
                  </a:lnTo>
                  <a:lnTo>
                    <a:pt x="376" y="6"/>
                  </a:lnTo>
                  <a:lnTo>
                    <a:pt x="346" y="0"/>
                  </a:lnTo>
                  <a:lnTo>
                    <a:pt x="380" y="76"/>
                  </a:lnTo>
                  <a:lnTo>
                    <a:pt x="398" y="82"/>
                  </a:lnTo>
                  <a:lnTo>
                    <a:pt x="418" y="90"/>
                  </a:lnTo>
                  <a:lnTo>
                    <a:pt x="434" y="98"/>
                  </a:lnTo>
                  <a:lnTo>
                    <a:pt x="452" y="108"/>
                  </a:lnTo>
                  <a:lnTo>
                    <a:pt x="468" y="120"/>
                  </a:lnTo>
                  <a:lnTo>
                    <a:pt x="482" y="134"/>
                  </a:lnTo>
                  <a:lnTo>
                    <a:pt x="496" y="148"/>
                  </a:lnTo>
                  <a:lnTo>
                    <a:pt x="508" y="162"/>
                  </a:lnTo>
                  <a:lnTo>
                    <a:pt x="520" y="178"/>
                  </a:lnTo>
                  <a:lnTo>
                    <a:pt x="530" y="196"/>
                  </a:lnTo>
                  <a:lnTo>
                    <a:pt x="540" y="214"/>
                  </a:lnTo>
                  <a:lnTo>
                    <a:pt x="546" y="232"/>
                  </a:lnTo>
                  <a:lnTo>
                    <a:pt x="552" y="252"/>
                  </a:lnTo>
                  <a:lnTo>
                    <a:pt x="556" y="272"/>
                  </a:lnTo>
                  <a:lnTo>
                    <a:pt x="560" y="292"/>
                  </a:lnTo>
                  <a:lnTo>
                    <a:pt x="560" y="312"/>
                  </a:lnTo>
                  <a:lnTo>
                    <a:pt x="560" y="334"/>
                  </a:lnTo>
                  <a:lnTo>
                    <a:pt x="556" y="354"/>
                  </a:lnTo>
                  <a:lnTo>
                    <a:pt x="552" y="374"/>
                  </a:lnTo>
                  <a:lnTo>
                    <a:pt x="546" y="394"/>
                  </a:lnTo>
                  <a:lnTo>
                    <a:pt x="540" y="412"/>
                  </a:lnTo>
                  <a:lnTo>
                    <a:pt x="530" y="430"/>
                  </a:lnTo>
                  <a:lnTo>
                    <a:pt x="520" y="448"/>
                  </a:lnTo>
                  <a:lnTo>
                    <a:pt x="508" y="464"/>
                  </a:lnTo>
                  <a:lnTo>
                    <a:pt x="496" y="478"/>
                  </a:lnTo>
                  <a:lnTo>
                    <a:pt x="482" y="492"/>
                  </a:lnTo>
                  <a:lnTo>
                    <a:pt x="466" y="506"/>
                  </a:lnTo>
                  <a:lnTo>
                    <a:pt x="450" y="518"/>
                  </a:lnTo>
                  <a:lnTo>
                    <a:pt x="434" y="528"/>
                  </a:lnTo>
                  <a:lnTo>
                    <a:pt x="416" y="536"/>
                  </a:lnTo>
                  <a:lnTo>
                    <a:pt x="398" y="544"/>
                  </a:lnTo>
                  <a:lnTo>
                    <a:pt x="378" y="550"/>
                  </a:lnTo>
                  <a:lnTo>
                    <a:pt x="348" y="624"/>
                  </a:lnTo>
                  <a:close/>
                  <a:moveTo>
                    <a:pt x="314" y="0"/>
                  </a:moveTo>
                  <a:lnTo>
                    <a:pt x="314" y="0"/>
                  </a:lnTo>
                  <a:lnTo>
                    <a:pt x="302" y="24"/>
                  </a:lnTo>
                  <a:lnTo>
                    <a:pt x="290" y="52"/>
                  </a:lnTo>
                  <a:lnTo>
                    <a:pt x="274" y="90"/>
                  </a:lnTo>
                  <a:lnTo>
                    <a:pt x="260" y="138"/>
                  </a:lnTo>
                  <a:lnTo>
                    <a:pt x="246" y="190"/>
                  </a:lnTo>
                  <a:lnTo>
                    <a:pt x="242" y="220"/>
                  </a:lnTo>
                  <a:lnTo>
                    <a:pt x="238" y="250"/>
                  </a:lnTo>
                  <a:lnTo>
                    <a:pt x="234" y="280"/>
                  </a:lnTo>
                  <a:lnTo>
                    <a:pt x="234" y="312"/>
                  </a:lnTo>
                  <a:lnTo>
                    <a:pt x="234" y="344"/>
                  </a:lnTo>
                  <a:lnTo>
                    <a:pt x="238" y="376"/>
                  </a:lnTo>
                  <a:lnTo>
                    <a:pt x="242" y="406"/>
                  </a:lnTo>
                  <a:lnTo>
                    <a:pt x="246" y="434"/>
                  </a:lnTo>
                  <a:lnTo>
                    <a:pt x="260" y="488"/>
                  </a:lnTo>
                  <a:lnTo>
                    <a:pt x="274" y="534"/>
                  </a:lnTo>
                  <a:lnTo>
                    <a:pt x="290" y="572"/>
                  </a:lnTo>
                  <a:lnTo>
                    <a:pt x="302" y="602"/>
                  </a:lnTo>
                  <a:lnTo>
                    <a:pt x="314" y="626"/>
                  </a:lnTo>
                  <a:lnTo>
                    <a:pt x="324" y="608"/>
                  </a:lnTo>
                  <a:lnTo>
                    <a:pt x="334" y="588"/>
                  </a:lnTo>
                  <a:lnTo>
                    <a:pt x="346" y="560"/>
                  </a:lnTo>
                  <a:lnTo>
                    <a:pt x="358" y="524"/>
                  </a:lnTo>
                  <a:lnTo>
                    <a:pt x="370" y="484"/>
                  </a:lnTo>
                  <a:lnTo>
                    <a:pt x="382" y="440"/>
                  </a:lnTo>
                  <a:lnTo>
                    <a:pt x="390" y="390"/>
                  </a:lnTo>
                  <a:lnTo>
                    <a:pt x="412" y="376"/>
                  </a:lnTo>
                  <a:lnTo>
                    <a:pt x="442" y="358"/>
                  </a:lnTo>
                  <a:lnTo>
                    <a:pt x="472" y="336"/>
                  </a:lnTo>
                  <a:lnTo>
                    <a:pt x="486" y="324"/>
                  </a:lnTo>
                  <a:lnTo>
                    <a:pt x="498" y="312"/>
                  </a:lnTo>
                  <a:lnTo>
                    <a:pt x="486" y="300"/>
                  </a:lnTo>
                  <a:lnTo>
                    <a:pt x="472" y="290"/>
                  </a:lnTo>
                  <a:lnTo>
                    <a:pt x="442" y="268"/>
                  </a:lnTo>
                  <a:lnTo>
                    <a:pt x="412" y="248"/>
                  </a:lnTo>
                  <a:lnTo>
                    <a:pt x="390" y="236"/>
                  </a:lnTo>
                  <a:lnTo>
                    <a:pt x="382" y="186"/>
                  </a:lnTo>
                  <a:lnTo>
                    <a:pt x="370" y="142"/>
                  </a:lnTo>
                  <a:lnTo>
                    <a:pt x="358" y="100"/>
                  </a:lnTo>
                  <a:lnTo>
                    <a:pt x="346" y="66"/>
                  </a:lnTo>
                  <a:lnTo>
                    <a:pt x="334" y="38"/>
                  </a:lnTo>
                  <a:lnTo>
                    <a:pt x="324" y="16"/>
                  </a:lnTo>
                  <a:lnTo>
                    <a:pt x="314" y="0"/>
                  </a:lnTo>
                  <a:close/>
                </a:path>
              </a:pathLst>
            </a:custGeom>
            <a:solidFill>
              <a:srgbClr val="4C3A9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0" name="Google Shape;50;p40"/>
            <p:cNvSpPr/>
            <p:nvPr/>
          </p:nvSpPr>
          <p:spPr>
            <a:xfrm>
              <a:off x="768" y="116"/>
              <a:ext cx="244" cy="392"/>
            </a:xfrm>
            <a:custGeom>
              <a:avLst/>
              <a:gdLst/>
              <a:ahLst/>
              <a:cxnLst/>
              <a:rect l="l" t="t" r="r" b="b"/>
              <a:pathLst>
                <a:path w="244" h="392" extrusionOk="0">
                  <a:moveTo>
                    <a:pt x="84" y="392"/>
                  </a:moveTo>
                  <a:lnTo>
                    <a:pt x="84" y="64"/>
                  </a:lnTo>
                  <a:lnTo>
                    <a:pt x="0" y="64"/>
                  </a:lnTo>
                  <a:lnTo>
                    <a:pt x="0" y="0"/>
                  </a:lnTo>
                  <a:lnTo>
                    <a:pt x="244" y="0"/>
                  </a:lnTo>
                  <a:lnTo>
                    <a:pt x="244" y="64"/>
                  </a:lnTo>
                  <a:lnTo>
                    <a:pt x="158" y="64"/>
                  </a:lnTo>
                  <a:lnTo>
                    <a:pt x="158" y="392"/>
                  </a:lnTo>
                  <a:lnTo>
                    <a:pt x="84" y="392"/>
                  </a:lnTo>
                  <a:close/>
                </a:path>
              </a:pathLst>
            </a:custGeom>
            <a:solidFill>
              <a:srgbClr val="4C3A9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1" name="Google Shape;51;p40"/>
            <p:cNvSpPr/>
            <p:nvPr/>
          </p:nvSpPr>
          <p:spPr>
            <a:xfrm>
              <a:off x="1038" y="108"/>
              <a:ext cx="266" cy="412"/>
            </a:xfrm>
            <a:custGeom>
              <a:avLst/>
              <a:gdLst/>
              <a:ahLst/>
              <a:cxnLst/>
              <a:rect l="l" t="t" r="r" b="b"/>
              <a:pathLst>
                <a:path w="266" h="412" extrusionOk="0">
                  <a:moveTo>
                    <a:pt x="0" y="206"/>
                  </a:moveTo>
                  <a:lnTo>
                    <a:pt x="0" y="206"/>
                  </a:lnTo>
                  <a:lnTo>
                    <a:pt x="0" y="150"/>
                  </a:lnTo>
                  <a:lnTo>
                    <a:pt x="6" y="106"/>
                  </a:lnTo>
                  <a:lnTo>
                    <a:pt x="8" y="88"/>
                  </a:lnTo>
                  <a:lnTo>
                    <a:pt x="14" y="74"/>
                  </a:lnTo>
                  <a:lnTo>
                    <a:pt x="18" y="60"/>
                  </a:lnTo>
                  <a:lnTo>
                    <a:pt x="24" y="50"/>
                  </a:lnTo>
                  <a:lnTo>
                    <a:pt x="34" y="38"/>
                  </a:lnTo>
                  <a:lnTo>
                    <a:pt x="44" y="28"/>
                  </a:lnTo>
                  <a:lnTo>
                    <a:pt x="56" y="18"/>
                  </a:lnTo>
                  <a:lnTo>
                    <a:pt x="68" y="12"/>
                  </a:lnTo>
                  <a:lnTo>
                    <a:pt x="80" y="8"/>
                  </a:lnTo>
                  <a:lnTo>
                    <a:pt x="96" y="4"/>
                  </a:lnTo>
                  <a:lnTo>
                    <a:pt x="114" y="2"/>
                  </a:lnTo>
                  <a:lnTo>
                    <a:pt x="134" y="0"/>
                  </a:lnTo>
                  <a:lnTo>
                    <a:pt x="152" y="2"/>
                  </a:lnTo>
                  <a:lnTo>
                    <a:pt x="170" y="4"/>
                  </a:lnTo>
                  <a:lnTo>
                    <a:pt x="186" y="8"/>
                  </a:lnTo>
                  <a:lnTo>
                    <a:pt x="198" y="12"/>
                  </a:lnTo>
                  <a:lnTo>
                    <a:pt x="210" y="18"/>
                  </a:lnTo>
                  <a:lnTo>
                    <a:pt x="222" y="28"/>
                  </a:lnTo>
                  <a:lnTo>
                    <a:pt x="232" y="38"/>
                  </a:lnTo>
                  <a:lnTo>
                    <a:pt x="242" y="50"/>
                  </a:lnTo>
                  <a:lnTo>
                    <a:pt x="248" y="62"/>
                  </a:lnTo>
                  <a:lnTo>
                    <a:pt x="254" y="74"/>
                  </a:lnTo>
                  <a:lnTo>
                    <a:pt x="258" y="90"/>
                  </a:lnTo>
                  <a:lnTo>
                    <a:pt x="260" y="106"/>
                  </a:lnTo>
                  <a:lnTo>
                    <a:pt x="266" y="150"/>
                  </a:lnTo>
                  <a:lnTo>
                    <a:pt x="266" y="206"/>
                  </a:lnTo>
                  <a:lnTo>
                    <a:pt x="266" y="262"/>
                  </a:lnTo>
                  <a:lnTo>
                    <a:pt x="260" y="306"/>
                  </a:lnTo>
                  <a:lnTo>
                    <a:pt x="258" y="322"/>
                  </a:lnTo>
                  <a:lnTo>
                    <a:pt x="252" y="338"/>
                  </a:lnTo>
                  <a:lnTo>
                    <a:pt x="248" y="350"/>
                  </a:lnTo>
                  <a:lnTo>
                    <a:pt x="242" y="362"/>
                  </a:lnTo>
                  <a:lnTo>
                    <a:pt x="232" y="374"/>
                  </a:lnTo>
                  <a:lnTo>
                    <a:pt x="222" y="384"/>
                  </a:lnTo>
                  <a:lnTo>
                    <a:pt x="210" y="394"/>
                  </a:lnTo>
                  <a:lnTo>
                    <a:pt x="198" y="400"/>
                  </a:lnTo>
                  <a:lnTo>
                    <a:pt x="186" y="404"/>
                  </a:lnTo>
                  <a:lnTo>
                    <a:pt x="170" y="408"/>
                  </a:lnTo>
                  <a:lnTo>
                    <a:pt x="152" y="410"/>
                  </a:lnTo>
                  <a:lnTo>
                    <a:pt x="134" y="412"/>
                  </a:lnTo>
                  <a:lnTo>
                    <a:pt x="114" y="410"/>
                  </a:lnTo>
                  <a:lnTo>
                    <a:pt x="96" y="408"/>
                  </a:lnTo>
                  <a:lnTo>
                    <a:pt x="80" y="404"/>
                  </a:lnTo>
                  <a:lnTo>
                    <a:pt x="68" y="400"/>
                  </a:lnTo>
                  <a:lnTo>
                    <a:pt x="56" y="394"/>
                  </a:lnTo>
                  <a:lnTo>
                    <a:pt x="44" y="384"/>
                  </a:lnTo>
                  <a:lnTo>
                    <a:pt x="34" y="374"/>
                  </a:lnTo>
                  <a:lnTo>
                    <a:pt x="24" y="362"/>
                  </a:lnTo>
                  <a:lnTo>
                    <a:pt x="18" y="352"/>
                  </a:lnTo>
                  <a:lnTo>
                    <a:pt x="14" y="338"/>
                  </a:lnTo>
                  <a:lnTo>
                    <a:pt x="8" y="324"/>
                  </a:lnTo>
                  <a:lnTo>
                    <a:pt x="6" y="306"/>
                  </a:lnTo>
                  <a:lnTo>
                    <a:pt x="0" y="262"/>
                  </a:lnTo>
                  <a:lnTo>
                    <a:pt x="0" y="206"/>
                  </a:lnTo>
                  <a:close/>
                  <a:moveTo>
                    <a:pt x="78" y="206"/>
                  </a:moveTo>
                  <a:lnTo>
                    <a:pt x="78" y="206"/>
                  </a:lnTo>
                  <a:lnTo>
                    <a:pt x="78" y="250"/>
                  </a:lnTo>
                  <a:lnTo>
                    <a:pt x="80" y="284"/>
                  </a:lnTo>
                  <a:lnTo>
                    <a:pt x="84" y="310"/>
                  </a:lnTo>
                  <a:lnTo>
                    <a:pt x="90" y="328"/>
                  </a:lnTo>
                  <a:lnTo>
                    <a:pt x="96" y="338"/>
                  </a:lnTo>
                  <a:lnTo>
                    <a:pt x="106" y="346"/>
                  </a:lnTo>
                  <a:lnTo>
                    <a:pt x="118" y="352"/>
                  </a:lnTo>
                  <a:lnTo>
                    <a:pt x="134" y="352"/>
                  </a:lnTo>
                  <a:lnTo>
                    <a:pt x="148" y="352"/>
                  </a:lnTo>
                  <a:lnTo>
                    <a:pt x="160" y="346"/>
                  </a:lnTo>
                  <a:lnTo>
                    <a:pt x="170" y="338"/>
                  </a:lnTo>
                  <a:lnTo>
                    <a:pt x="176" y="328"/>
                  </a:lnTo>
                  <a:lnTo>
                    <a:pt x="182" y="312"/>
                  </a:lnTo>
                  <a:lnTo>
                    <a:pt x="186" y="286"/>
                  </a:lnTo>
                  <a:lnTo>
                    <a:pt x="188" y="250"/>
                  </a:lnTo>
                  <a:lnTo>
                    <a:pt x="188" y="206"/>
                  </a:lnTo>
                  <a:lnTo>
                    <a:pt x="188" y="162"/>
                  </a:lnTo>
                  <a:lnTo>
                    <a:pt x="186" y="126"/>
                  </a:lnTo>
                  <a:lnTo>
                    <a:pt x="182" y="100"/>
                  </a:lnTo>
                  <a:lnTo>
                    <a:pt x="176" y="84"/>
                  </a:lnTo>
                  <a:lnTo>
                    <a:pt x="170" y="72"/>
                  </a:lnTo>
                  <a:lnTo>
                    <a:pt x="160" y="64"/>
                  </a:lnTo>
                  <a:lnTo>
                    <a:pt x="148" y="60"/>
                  </a:lnTo>
                  <a:lnTo>
                    <a:pt x="134" y="58"/>
                  </a:lnTo>
                  <a:lnTo>
                    <a:pt x="118" y="60"/>
                  </a:lnTo>
                  <a:lnTo>
                    <a:pt x="106" y="64"/>
                  </a:lnTo>
                  <a:lnTo>
                    <a:pt x="96" y="72"/>
                  </a:lnTo>
                  <a:lnTo>
                    <a:pt x="90" y="84"/>
                  </a:lnTo>
                  <a:lnTo>
                    <a:pt x="84" y="100"/>
                  </a:lnTo>
                  <a:lnTo>
                    <a:pt x="80" y="126"/>
                  </a:lnTo>
                  <a:lnTo>
                    <a:pt x="78" y="162"/>
                  </a:lnTo>
                  <a:lnTo>
                    <a:pt x="78" y="206"/>
                  </a:lnTo>
                  <a:close/>
                </a:path>
              </a:pathLst>
            </a:custGeom>
            <a:solidFill>
              <a:srgbClr val="4C3A9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2" name="Google Shape;52;p40"/>
            <p:cNvSpPr/>
            <p:nvPr/>
          </p:nvSpPr>
          <p:spPr>
            <a:xfrm>
              <a:off x="1352" y="116"/>
              <a:ext cx="272" cy="392"/>
            </a:xfrm>
            <a:custGeom>
              <a:avLst/>
              <a:gdLst/>
              <a:ahLst/>
              <a:cxnLst/>
              <a:rect l="l" t="t" r="r" b="b"/>
              <a:pathLst>
                <a:path w="272" h="392" extrusionOk="0">
                  <a:moveTo>
                    <a:pt x="0" y="392"/>
                  </a:moveTo>
                  <a:lnTo>
                    <a:pt x="0" y="0"/>
                  </a:lnTo>
                  <a:lnTo>
                    <a:pt x="136" y="0"/>
                  </a:lnTo>
                  <a:lnTo>
                    <a:pt x="164" y="2"/>
                  </a:lnTo>
                  <a:lnTo>
                    <a:pt x="188" y="6"/>
                  </a:lnTo>
                  <a:lnTo>
                    <a:pt x="208" y="14"/>
                  </a:lnTo>
                  <a:lnTo>
                    <a:pt x="216" y="18"/>
                  </a:lnTo>
                  <a:lnTo>
                    <a:pt x="224" y="24"/>
                  </a:lnTo>
                  <a:lnTo>
                    <a:pt x="230" y="30"/>
                  </a:lnTo>
                  <a:lnTo>
                    <a:pt x="236" y="38"/>
                  </a:lnTo>
                  <a:lnTo>
                    <a:pt x="244" y="56"/>
                  </a:lnTo>
                  <a:lnTo>
                    <a:pt x="248" y="78"/>
                  </a:lnTo>
                  <a:lnTo>
                    <a:pt x="250" y="102"/>
                  </a:lnTo>
                  <a:lnTo>
                    <a:pt x="250" y="122"/>
                  </a:lnTo>
                  <a:lnTo>
                    <a:pt x="246" y="138"/>
                  </a:lnTo>
                  <a:lnTo>
                    <a:pt x="242" y="152"/>
                  </a:lnTo>
                  <a:lnTo>
                    <a:pt x="236" y="164"/>
                  </a:lnTo>
                  <a:lnTo>
                    <a:pt x="228" y="172"/>
                  </a:lnTo>
                  <a:lnTo>
                    <a:pt x="218" y="180"/>
                  </a:lnTo>
                  <a:lnTo>
                    <a:pt x="206" y="186"/>
                  </a:lnTo>
                  <a:lnTo>
                    <a:pt x="194" y="188"/>
                  </a:lnTo>
                  <a:lnTo>
                    <a:pt x="206" y="194"/>
                  </a:lnTo>
                  <a:lnTo>
                    <a:pt x="218" y="200"/>
                  </a:lnTo>
                  <a:lnTo>
                    <a:pt x="226" y="208"/>
                  </a:lnTo>
                  <a:lnTo>
                    <a:pt x="234" y="218"/>
                  </a:lnTo>
                  <a:lnTo>
                    <a:pt x="240" y="230"/>
                  </a:lnTo>
                  <a:lnTo>
                    <a:pt x="246" y="244"/>
                  </a:lnTo>
                  <a:lnTo>
                    <a:pt x="248" y="260"/>
                  </a:lnTo>
                  <a:lnTo>
                    <a:pt x="250" y="276"/>
                  </a:lnTo>
                  <a:lnTo>
                    <a:pt x="250" y="282"/>
                  </a:lnTo>
                  <a:lnTo>
                    <a:pt x="252" y="334"/>
                  </a:lnTo>
                  <a:lnTo>
                    <a:pt x="254" y="354"/>
                  </a:lnTo>
                  <a:lnTo>
                    <a:pt x="258" y="370"/>
                  </a:lnTo>
                  <a:lnTo>
                    <a:pt x="264" y="382"/>
                  </a:lnTo>
                  <a:lnTo>
                    <a:pt x="272" y="392"/>
                  </a:lnTo>
                  <a:lnTo>
                    <a:pt x="182" y="392"/>
                  </a:lnTo>
                  <a:lnTo>
                    <a:pt x="178" y="370"/>
                  </a:lnTo>
                  <a:lnTo>
                    <a:pt x="176" y="332"/>
                  </a:lnTo>
                  <a:lnTo>
                    <a:pt x="174" y="290"/>
                  </a:lnTo>
                  <a:lnTo>
                    <a:pt x="174" y="280"/>
                  </a:lnTo>
                  <a:lnTo>
                    <a:pt x="174" y="264"/>
                  </a:lnTo>
                  <a:lnTo>
                    <a:pt x="172" y="252"/>
                  </a:lnTo>
                  <a:lnTo>
                    <a:pt x="166" y="240"/>
                  </a:lnTo>
                  <a:lnTo>
                    <a:pt x="160" y="234"/>
                  </a:lnTo>
                  <a:lnTo>
                    <a:pt x="150" y="228"/>
                  </a:lnTo>
                  <a:lnTo>
                    <a:pt x="138" y="224"/>
                  </a:lnTo>
                  <a:lnTo>
                    <a:pt x="120" y="222"/>
                  </a:lnTo>
                  <a:lnTo>
                    <a:pt x="100" y="220"/>
                  </a:lnTo>
                  <a:lnTo>
                    <a:pt x="74" y="220"/>
                  </a:lnTo>
                  <a:lnTo>
                    <a:pt x="74" y="392"/>
                  </a:lnTo>
                  <a:lnTo>
                    <a:pt x="0" y="392"/>
                  </a:lnTo>
                  <a:close/>
                  <a:moveTo>
                    <a:pt x="74" y="166"/>
                  </a:moveTo>
                  <a:lnTo>
                    <a:pt x="116" y="166"/>
                  </a:lnTo>
                  <a:lnTo>
                    <a:pt x="132" y="166"/>
                  </a:lnTo>
                  <a:lnTo>
                    <a:pt x="144" y="162"/>
                  </a:lnTo>
                  <a:lnTo>
                    <a:pt x="154" y="158"/>
                  </a:lnTo>
                  <a:lnTo>
                    <a:pt x="162" y="154"/>
                  </a:lnTo>
                  <a:lnTo>
                    <a:pt x="168" y="146"/>
                  </a:lnTo>
                  <a:lnTo>
                    <a:pt x="172" y="136"/>
                  </a:lnTo>
                  <a:lnTo>
                    <a:pt x="174" y="122"/>
                  </a:lnTo>
                  <a:lnTo>
                    <a:pt x="174" y="108"/>
                  </a:lnTo>
                  <a:lnTo>
                    <a:pt x="174" y="94"/>
                  </a:lnTo>
                  <a:lnTo>
                    <a:pt x="172" y="82"/>
                  </a:lnTo>
                  <a:lnTo>
                    <a:pt x="168" y="74"/>
                  </a:lnTo>
                  <a:lnTo>
                    <a:pt x="162" y="66"/>
                  </a:lnTo>
                  <a:lnTo>
                    <a:pt x="152" y="62"/>
                  </a:lnTo>
                  <a:lnTo>
                    <a:pt x="142" y="58"/>
                  </a:lnTo>
                  <a:lnTo>
                    <a:pt x="128" y="56"/>
                  </a:lnTo>
                  <a:lnTo>
                    <a:pt x="110" y="54"/>
                  </a:lnTo>
                  <a:lnTo>
                    <a:pt x="74" y="54"/>
                  </a:lnTo>
                  <a:lnTo>
                    <a:pt x="74" y="166"/>
                  </a:lnTo>
                  <a:close/>
                </a:path>
              </a:pathLst>
            </a:custGeom>
            <a:solidFill>
              <a:srgbClr val="4C3A9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3" name="Google Shape;53;p40"/>
            <p:cNvSpPr/>
            <p:nvPr/>
          </p:nvSpPr>
          <p:spPr>
            <a:xfrm>
              <a:off x="1663" y="115"/>
              <a:ext cx="74" cy="393"/>
            </a:xfrm>
            <a:prstGeom prst="rect">
              <a:avLst/>
            </a:prstGeom>
            <a:solidFill>
              <a:srgbClr val="4C3A9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4" name="Google Shape;54;p40"/>
            <p:cNvSpPr/>
            <p:nvPr/>
          </p:nvSpPr>
          <p:spPr>
            <a:xfrm>
              <a:off x="1780" y="110"/>
              <a:ext cx="250" cy="410"/>
            </a:xfrm>
            <a:custGeom>
              <a:avLst/>
              <a:gdLst/>
              <a:ahLst/>
              <a:cxnLst/>
              <a:rect l="l" t="t" r="r" b="b"/>
              <a:pathLst>
                <a:path w="250" h="410" extrusionOk="0">
                  <a:moveTo>
                    <a:pt x="2" y="264"/>
                  </a:moveTo>
                  <a:lnTo>
                    <a:pt x="80" y="264"/>
                  </a:lnTo>
                  <a:lnTo>
                    <a:pt x="80" y="290"/>
                  </a:lnTo>
                  <a:lnTo>
                    <a:pt x="80" y="306"/>
                  </a:lnTo>
                  <a:lnTo>
                    <a:pt x="82" y="320"/>
                  </a:lnTo>
                  <a:lnTo>
                    <a:pt x="84" y="330"/>
                  </a:lnTo>
                  <a:lnTo>
                    <a:pt x="90" y="338"/>
                  </a:lnTo>
                  <a:lnTo>
                    <a:pt x="94" y="344"/>
                  </a:lnTo>
                  <a:lnTo>
                    <a:pt x="102" y="348"/>
                  </a:lnTo>
                  <a:lnTo>
                    <a:pt x="112" y="350"/>
                  </a:lnTo>
                  <a:lnTo>
                    <a:pt x="122" y="352"/>
                  </a:lnTo>
                  <a:lnTo>
                    <a:pt x="134" y="350"/>
                  </a:lnTo>
                  <a:lnTo>
                    <a:pt x="144" y="348"/>
                  </a:lnTo>
                  <a:lnTo>
                    <a:pt x="152" y="344"/>
                  </a:lnTo>
                  <a:lnTo>
                    <a:pt x="160" y="340"/>
                  </a:lnTo>
                  <a:lnTo>
                    <a:pt x="166" y="334"/>
                  </a:lnTo>
                  <a:lnTo>
                    <a:pt x="170" y="326"/>
                  </a:lnTo>
                  <a:lnTo>
                    <a:pt x="172" y="316"/>
                  </a:lnTo>
                  <a:lnTo>
                    <a:pt x="172" y="306"/>
                  </a:lnTo>
                  <a:lnTo>
                    <a:pt x="170" y="288"/>
                  </a:lnTo>
                  <a:lnTo>
                    <a:pt x="168" y="282"/>
                  </a:lnTo>
                  <a:lnTo>
                    <a:pt x="164" y="274"/>
                  </a:lnTo>
                  <a:lnTo>
                    <a:pt x="158" y="268"/>
                  </a:lnTo>
                  <a:lnTo>
                    <a:pt x="150" y="260"/>
                  </a:lnTo>
                  <a:lnTo>
                    <a:pt x="126" y="242"/>
                  </a:lnTo>
                  <a:lnTo>
                    <a:pt x="86" y="216"/>
                  </a:lnTo>
                  <a:lnTo>
                    <a:pt x="62" y="200"/>
                  </a:lnTo>
                  <a:lnTo>
                    <a:pt x="44" y="186"/>
                  </a:lnTo>
                  <a:lnTo>
                    <a:pt x="30" y="172"/>
                  </a:lnTo>
                  <a:lnTo>
                    <a:pt x="20" y="160"/>
                  </a:lnTo>
                  <a:lnTo>
                    <a:pt x="14" y="148"/>
                  </a:lnTo>
                  <a:lnTo>
                    <a:pt x="10" y="136"/>
                  </a:lnTo>
                  <a:lnTo>
                    <a:pt x="8" y="122"/>
                  </a:lnTo>
                  <a:lnTo>
                    <a:pt x="6" y="106"/>
                  </a:lnTo>
                  <a:lnTo>
                    <a:pt x="8" y="82"/>
                  </a:lnTo>
                  <a:lnTo>
                    <a:pt x="14" y="62"/>
                  </a:lnTo>
                  <a:lnTo>
                    <a:pt x="24" y="44"/>
                  </a:lnTo>
                  <a:lnTo>
                    <a:pt x="38" y="28"/>
                  </a:lnTo>
                  <a:lnTo>
                    <a:pt x="54" y="16"/>
                  </a:lnTo>
                  <a:lnTo>
                    <a:pt x="74" y="8"/>
                  </a:lnTo>
                  <a:lnTo>
                    <a:pt x="98" y="2"/>
                  </a:lnTo>
                  <a:lnTo>
                    <a:pt x="124" y="0"/>
                  </a:lnTo>
                  <a:lnTo>
                    <a:pt x="150" y="2"/>
                  </a:lnTo>
                  <a:lnTo>
                    <a:pt x="174" y="8"/>
                  </a:lnTo>
                  <a:lnTo>
                    <a:pt x="194" y="18"/>
                  </a:lnTo>
                  <a:lnTo>
                    <a:pt x="204" y="24"/>
                  </a:lnTo>
                  <a:lnTo>
                    <a:pt x="212" y="30"/>
                  </a:lnTo>
                  <a:lnTo>
                    <a:pt x="220" y="38"/>
                  </a:lnTo>
                  <a:lnTo>
                    <a:pt x="226" y="46"/>
                  </a:lnTo>
                  <a:lnTo>
                    <a:pt x="230" y="56"/>
                  </a:lnTo>
                  <a:lnTo>
                    <a:pt x="234" y="66"/>
                  </a:lnTo>
                  <a:lnTo>
                    <a:pt x="240" y="90"/>
                  </a:lnTo>
                  <a:lnTo>
                    <a:pt x="242" y="116"/>
                  </a:lnTo>
                  <a:lnTo>
                    <a:pt x="242" y="124"/>
                  </a:lnTo>
                  <a:lnTo>
                    <a:pt x="242" y="130"/>
                  </a:lnTo>
                  <a:lnTo>
                    <a:pt x="168" y="130"/>
                  </a:lnTo>
                  <a:lnTo>
                    <a:pt x="168" y="120"/>
                  </a:lnTo>
                  <a:lnTo>
                    <a:pt x="168" y="104"/>
                  </a:lnTo>
                  <a:lnTo>
                    <a:pt x="166" y="92"/>
                  </a:lnTo>
                  <a:lnTo>
                    <a:pt x="162" y="82"/>
                  </a:lnTo>
                  <a:lnTo>
                    <a:pt x="158" y="74"/>
                  </a:lnTo>
                  <a:lnTo>
                    <a:pt x="150" y="68"/>
                  </a:lnTo>
                  <a:lnTo>
                    <a:pt x="142" y="64"/>
                  </a:lnTo>
                  <a:lnTo>
                    <a:pt x="132" y="60"/>
                  </a:lnTo>
                  <a:lnTo>
                    <a:pt x="120" y="60"/>
                  </a:lnTo>
                  <a:lnTo>
                    <a:pt x="112" y="60"/>
                  </a:lnTo>
                  <a:lnTo>
                    <a:pt x="104" y="62"/>
                  </a:lnTo>
                  <a:lnTo>
                    <a:pt x="98" y="66"/>
                  </a:lnTo>
                  <a:lnTo>
                    <a:pt x="92" y="70"/>
                  </a:lnTo>
                  <a:lnTo>
                    <a:pt x="86" y="76"/>
                  </a:lnTo>
                  <a:lnTo>
                    <a:pt x="84" y="82"/>
                  </a:lnTo>
                  <a:lnTo>
                    <a:pt x="82" y="90"/>
                  </a:lnTo>
                  <a:lnTo>
                    <a:pt x="80" y="98"/>
                  </a:lnTo>
                  <a:lnTo>
                    <a:pt x="82" y="106"/>
                  </a:lnTo>
                  <a:lnTo>
                    <a:pt x="84" y="112"/>
                  </a:lnTo>
                  <a:lnTo>
                    <a:pt x="92" y="124"/>
                  </a:lnTo>
                  <a:lnTo>
                    <a:pt x="108" y="138"/>
                  </a:lnTo>
                  <a:lnTo>
                    <a:pt x="128" y="154"/>
                  </a:lnTo>
                  <a:lnTo>
                    <a:pt x="130" y="154"/>
                  </a:lnTo>
                  <a:lnTo>
                    <a:pt x="172" y="182"/>
                  </a:lnTo>
                  <a:lnTo>
                    <a:pt x="194" y="196"/>
                  </a:lnTo>
                  <a:lnTo>
                    <a:pt x="210" y="208"/>
                  </a:lnTo>
                  <a:lnTo>
                    <a:pt x="224" y="222"/>
                  </a:lnTo>
                  <a:lnTo>
                    <a:pt x="234" y="236"/>
                  </a:lnTo>
                  <a:lnTo>
                    <a:pt x="242" y="248"/>
                  </a:lnTo>
                  <a:lnTo>
                    <a:pt x="246" y="264"/>
                  </a:lnTo>
                  <a:lnTo>
                    <a:pt x="250" y="280"/>
                  </a:lnTo>
                  <a:lnTo>
                    <a:pt x="250" y="300"/>
                  </a:lnTo>
                  <a:lnTo>
                    <a:pt x="248" y="324"/>
                  </a:lnTo>
                  <a:lnTo>
                    <a:pt x="242" y="346"/>
                  </a:lnTo>
                  <a:lnTo>
                    <a:pt x="238" y="356"/>
                  </a:lnTo>
                  <a:lnTo>
                    <a:pt x="232" y="366"/>
                  </a:lnTo>
                  <a:lnTo>
                    <a:pt x="226" y="374"/>
                  </a:lnTo>
                  <a:lnTo>
                    <a:pt x="218" y="382"/>
                  </a:lnTo>
                  <a:lnTo>
                    <a:pt x="210" y="388"/>
                  </a:lnTo>
                  <a:lnTo>
                    <a:pt x="200" y="394"/>
                  </a:lnTo>
                  <a:lnTo>
                    <a:pt x="178" y="404"/>
                  </a:lnTo>
                  <a:lnTo>
                    <a:pt x="154" y="410"/>
                  </a:lnTo>
                  <a:lnTo>
                    <a:pt x="126" y="410"/>
                  </a:lnTo>
                  <a:lnTo>
                    <a:pt x="96" y="410"/>
                  </a:lnTo>
                  <a:lnTo>
                    <a:pt x="70" y="404"/>
                  </a:lnTo>
                  <a:lnTo>
                    <a:pt x="60" y="400"/>
                  </a:lnTo>
                  <a:lnTo>
                    <a:pt x="48" y="394"/>
                  </a:lnTo>
                  <a:lnTo>
                    <a:pt x="40" y="388"/>
                  </a:lnTo>
                  <a:lnTo>
                    <a:pt x="32" y="380"/>
                  </a:lnTo>
                  <a:lnTo>
                    <a:pt x="24" y="372"/>
                  </a:lnTo>
                  <a:lnTo>
                    <a:pt x="18" y="364"/>
                  </a:lnTo>
                  <a:lnTo>
                    <a:pt x="12" y="354"/>
                  </a:lnTo>
                  <a:lnTo>
                    <a:pt x="8" y="342"/>
                  </a:lnTo>
                  <a:lnTo>
                    <a:pt x="2" y="316"/>
                  </a:lnTo>
                  <a:lnTo>
                    <a:pt x="0" y="288"/>
                  </a:lnTo>
                  <a:lnTo>
                    <a:pt x="2" y="266"/>
                  </a:lnTo>
                  <a:lnTo>
                    <a:pt x="2" y="264"/>
                  </a:lnTo>
                  <a:close/>
                </a:path>
              </a:pathLst>
            </a:custGeom>
            <a:solidFill>
              <a:srgbClr val="4C3A9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5" name="Google Shape;55;p40"/>
            <p:cNvSpPr/>
            <p:nvPr/>
          </p:nvSpPr>
          <p:spPr>
            <a:xfrm>
              <a:off x="2068" y="116"/>
              <a:ext cx="244" cy="392"/>
            </a:xfrm>
            <a:custGeom>
              <a:avLst/>
              <a:gdLst/>
              <a:ahLst/>
              <a:cxnLst/>
              <a:rect l="l" t="t" r="r" b="b"/>
              <a:pathLst>
                <a:path w="244" h="392" extrusionOk="0">
                  <a:moveTo>
                    <a:pt x="0" y="392"/>
                  </a:moveTo>
                  <a:lnTo>
                    <a:pt x="0" y="0"/>
                  </a:lnTo>
                  <a:lnTo>
                    <a:pt x="72" y="0"/>
                  </a:lnTo>
                  <a:lnTo>
                    <a:pt x="72" y="154"/>
                  </a:lnTo>
                  <a:lnTo>
                    <a:pt x="172" y="154"/>
                  </a:lnTo>
                  <a:lnTo>
                    <a:pt x="172" y="0"/>
                  </a:lnTo>
                  <a:lnTo>
                    <a:pt x="244" y="0"/>
                  </a:lnTo>
                  <a:lnTo>
                    <a:pt x="244" y="392"/>
                  </a:lnTo>
                  <a:lnTo>
                    <a:pt x="172" y="392"/>
                  </a:lnTo>
                  <a:lnTo>
                    <a:pt x="172" y="214"/>
                  </a:lnTo>
                  <a:lnTo>
                    <a:pt x="72" y="214"/>
                  </a:lnTo>
                  <a:lnTo>
                    <a:pt x="72" y="392"/>
                  </a:lnTo>
                  <a:lnTo>
                    <a:pt x="0" y="392"/>
                  </a:lnTo>
                  <a:close/>
                </a:path>
              </a:pathLst>
            </a:custGeom>
            <a:solidFill>
              <a:srgbClr val="4C3A9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6" name="Google Shape;56;p40"/>
            <p:cNvSpPr/>
            <p:nvPr/>
          </p:nvSpPr>
          <p:spPr>
            <a:xfrm>
              <a:off x="2379" y="115"/>
              <a:ext cx="71" cy="393"/>
            </a:xfrm>
            <a:prstGeom prst="rect">
              <a:avLst/>
            </a:prstGeom>
            <a:solidFill>
              <a:srgbClr val="4C3A9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7" name="Google Shape;57;p40"/>
            <p:cNvSpPr/>
            <p:nvPr/>
          </p:nvSpPr>
          <p:spPr>
            <a:xfrm>
              <a:off x="2518" y="116"/>
              <a:ext cx="344" cy="392"/>
            </a:xfrm>
            <a:custGeom>
              <a:avLst/>
              <a:gdLst/>
              <a:ahLst/>
              <a:cxnLst/>
              <a:rect l="l" t="t" r="r" b="b"/>
              <a:pathLst>
                <a:path w="344" h="392" extrusionOk="0">
                  <a:moveTo>
                    <a:pt x="0" y="392"/>
                  </a:moveTo>
                  <a:lnTo>
                    <a:pt x="0" y="0"/>
                  </a:lnTo>
                  <a:lnTo>
                    <a:pt x="116" y="0"/>
                  </a:lnTo>
                  <a:lnTo>
                    <a:pt x="172" y="244"/>
                  </a:lnTo>
                  <a:lnTo>
                    <a:pt x="230" y="0"/>
                  </a:lnTo>
                  <a:lnTo>
                    <a:pt x="344" y="0"/>
                  </a:lnTo>
                  <a:lnTo>
                    <a:pt x="344" y="392"/>
                  </a:lnTo>
                  <a:lnTo>
                    <a:pt x="272" y="392"/>
                  </a:lnTo>
                  <a:lnTo>
                    <a:pt x="270" y="116"/>
                  </a:lnTo>
                  <a:lnTo>
                    <a:pt x="196" y="392"/>
                  </a:lnTo>
                  <a:lnTo>
                    <a:pt x="148" y="392"/>
                  </a:lnTo>
                  <a:lnTo>
                    <a:pt x="74" y="116"/>
                  </a:lnTo>
                  <a:lnTo>
                    <a:pt x="74" y="392"/>
                  </a:lnTo>
                  <a:lnTo>
                    <a:pt x="0" y="392"/>
                  </a:lnTo>
                  <a:close/>
                </a:path>
              </a:pathLst>
            </a:custGeom>
            <a:solidFill>
              <a:srgbClr val="4C3A9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8" name="Google Shape;58;p40"/>
            <p:cNvSpPr/>
            <p:nvPr/>
          </p:nvSpPr>
          <p:spPr>
            <a:xfrm>
              <a:off x="2900" y="116"/>
              <a:ext cx="276" cy="392"/>
            </a:xfrm>
            <a:custGeom>
              <a:avLst/>
              <a:gdLst/>
              <a:ahLst/>
              <a:cxnLst/>
              <a:rect l="l" t="t" r="r" b="b"/>
              <a:pathLst>
                <a:path w="276" h="392" extrusionOk="0">
                  <a:moveTo>
                    <a:pt x="0" y="392"/>
                  </a:moveTo>
                  <a:lnTo>
                    <a:pt x="88" y="0"/>
                  </a:lnTo>
                  <a:lnTo>
                    <a:pt x="186" y="0"/>
                  </a:lnTo>
                  <a:lnTo>
                    <a:pt x="276" y="392"/>
                  </a:lnTo>
                  <a:lnTo>
                    <a:pt x="196" y="392"/>
                  </a:lnTo>
                  <a:lnTo>
                    <a:pt x="178" y="294"/>
                  </a:lnTo>
                  <a:lnTo>
                    <a:pt x="94" y="294"/>
                  </a:lnTo>
                  <a:lnTo>
                    <a:pt x="74" y="392"/>
                  </a:lnTo>
                  <a:lnTo>
                    <a:pt x="0" y="392"/>
                  </a:lnTo>
                  <a:close/>
                  <a:moveTo>
                    <a:pt x="106" y="234"/>
                  </a:moveTo>
                  <a:lnTo>
                    <a:pt x="168" y="234"/>
                  </a:lnTo>
                  <a:lnTo>
                    <a:pt x="136" y="70"/>
                  </a:lnTo>
                  <a:lnTo>
                    <a:pt x="106" y="234"/>
                  </a:lnTo>
                  <a:close/>
                </a:path>
              </a:pathLst>
            </a:custGeom>
            <a:solidFill>
              <a:srgbClr val="4C3A9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Tree>
    <p:extLst>
      <p:ext uri="{BB962C8B-B14F-4D97-AF65-F5344CB8AC3E}">
        <p14:creationId xmlns:p14="http://schemas.microsoft.com/office/powerpoint/2010/main" val="202377920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36"/>
          <p:cNvSpPr txBox="1">
            <a:spLocks noGrp="1"/>
          </p:cNvSpPr>
          <p:nvPr>
            <p:ph type="title"/>
          </p:nvPr>
        </p:nvSpPr>
        <p:spPr>
          <a:xfrm>
            <a:off x="457200" y="472121"/>
            <a:ext cx="8229600" cy="668098"/>
          </a:xfrm>
          <a:prstGeom prst="rect">
            <a:avLst/>
          </a:prstGeom>
          <a:noFill/>
          <a:ln>
            <a:noFill/>
          </a:ln>
        </p:spPr>
        <p:txBody>
          <a:bodyPr spcFirstLastPara="1" wrap="square" lIns="91425" tIns="45700" rIns="91425" bIns="45700" anchor="b" anchorCtr="0">
            <a:normAutofit/>
          </a:bodyPr>
          <a:lstStyle>
            <a:lvl1pPr marR="0" lvl="0" algn="l" rtl="0">
              <a:spcBef>
                <a:spcPts val="0"/>
              </a:spcBef>
              <a:spcAft>
                <a:spcPts val="0"/>
              </a:spcAft>
              <a:buClr>
                <a:schemeClr val="accent1"/>
              </a:buClr>
              <a:buSzPts val="3200"/>
              <a:buFont typeface="Meiryo"/>
              <a:buNone/>
              <a:defRPr sz="3200" b="1" i="0" u="none" strike="noStrike" cap="none">
                <a:solidFill>
                  <a:schemeClr val="accent1"/>
                </a:solidFill>
                <a:latin typeface="Meiryo"/>
                <a:ea typeface="Meiryo"/>
                <a:cs typeface="Meiryo"/>
                <a:sym typeface="Meiryo"/>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36"/>
          <p:cNvSpPr txBox="1">
            <a:spLocks noGrp="1"/>
          </p:cNvSpPr>
          <p:nvPr>
            <p:ph type="body" idx="1"/>
          </p:nvPr>
        </p:nvSpPr>
        <p:spPr>
          <a:xfrm>
            <a:off x="457200" y="1335186"/>
            <a:ext cx="8229600" cy="4790982"/>
          </a:xfrm>
          <a:prstGeom prst="rect">
            <a:avLst/>
          </a:prstGeom>
          <a:noFill/>
          <a:ln>
            <a:noFill/>
          </a:ln>
        </p:spPr>
        <p:txBody>
          <a:bodyPr spcFirstLastPara="1" wrap="square" lIns="91425" tIns="45700" rIns="91425" bIns="45700" anchor="t" anchorCtr="0">
            <a:normAutofit/>
          </a:bodyPr>
          <a:lstStyle>
            <a:lvl1pPr marL="457200" marR="0" lvl="0" indent="-406400" algn="l" rtl="0">
              <a:spcBef>
                <a:spcPts val="560"/>
              </a:spcBef>
              <a:spcAft>
                <a:spcPts val="0"/>
              </a:spcAft>
              <a:buClr>
                <a:srgbClr val="3F3F3F"/>
              </a:buClr>
              <a:buSzPts val="2800"/>
              <a:buFont typeface="Arial"/>
              <a:buChar char="•"/>
              <a:defRPr sz="2800" b="0" i="0" u="none" strike="noStrike" cap="none">
                <a:solidFill>
                  <a:srgbClr val="3F3F3F"/>
                </a:solidFill>
                <a:latin typeface="Meiryo"/>
                <a:ea typeface="Meiryo"/>
                <a:cs typeface="Meiryo"/>
                <a:sym typeface="Meiryo"/>
              </a:defRPr>
            </a:lvl1pPr>
            <a:lvl2pPr marL="914400" marR="0" lvl="1" indent="-381000" algn="l" rtl="0">
              <a:spcBef>
                <a:spcPts val="480"/>
              </a:spcBef>
              <a:spcAft>
                <a:spcPts val="0"/>
              </a:spcAft>
              <a:buClr>
                <a:srgbClr val="3F3F3F"/>
              </a:buClr>
              <a:buSzPts val="2400"/>
              <a:buFont typeface="Arial"/>
              <a:buChar char="–"/>
              <a:defRPr sz="2400" b="0" i="0" u="none" strike="noStrike" cap="none">
                <a:solidFill>
                  <a:srgbClr val="3F3F3F"/>
                </a:solidFill>
                <a:latin typeface="Meiryo"/>
                <a:ea typeface="Meiryo"/>
                <a:cs typeface="Meiryo"/>
                <a:sym typeface="Meiryo"/>
              </a:defRPr>
            </a:lvl2pPr>
            <a:lvl3pPr marL="1371600" marR="0" lvl="2" indent="-342900" algn="l" rtl="0">
              <a:spcBef>
                <a:spcPts val="360"/>
              </a:spcBef>
              <a:spcAft>
                <a:spcPts val="0"/>
              </a:spcAft>
              <a:buClr>
                <a:srgbClr val="3F3F3F"/>
              </a:buClr>
              <a:buSzPts val="1800"/>
              <a:buFont typeface="Arial"/>
              <a:buChar char="•"/>
              <a:defRPr sz="1800" b="0" i="0" u="none" strike="noStrike" cap="none">
                <a:solidFill>
                  <a:srgbClr val="3F3F3F"/>
                </a:solidFill>
                <a:latin typeface="Meiryo"/>
                <a:ea typeface="Meiryo"/>
                <a:cs typeface="Meiryo"/>
                <a:sym typeface="Meiryo"/>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Meiryo"/>
                <a:ea typeface="Meiryo"/>
                <a:cs typeface="Meiryo"/>
                <a:sym typeface="Meiryo"/>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Meiryo"/>
                <a:ea typeface="Meiryo"/>
                <a:cs typeface="Meiryo"/>
                <a:sym typeface="Meiryo"/>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 name="Google Shape;12;p36"/>
          <p:cNvSpPr txBox="1"/>
          <p:nvPr/>
        </p:nvSpPr>
        <p:spPr>
          <a:xfrm>
            <a:off x="0" y="6627168"/>
            <a:ext cx="9143999" cy="2308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ja-JP" sz="900" b="0" i="0" u="none" strike="noStrike" cap="none" dirty="0">
                <a:solidFill>
                  <a:srgbClr val="BFBFBF"/>
                </a:solidFill>
                <a:latin typeface="Quattrocento Sans"/>
                <a:ea typeface="Quattrocento Sans"/>
                <a:cs typeface="Quattrocento Sans"/>
                <a:sym typeface="Quattrocento Sans"/>
              </a:rPr>
              <a:t>Copyright(C) </a:t>
            </a:r>
            <a:r>
              <a:rPr lang="ja-JP" sz="900" b="0" i="0" u="none" strike="noStrike" cap="none" dirty="0" smtClean="0">
                <a:solidFill>
                  <a:srgbClr val="BFBFBF"/>
                </a:solidFill>
                <a:latin typeface="Quattrocento Sans"/>
                <a:ea typeface="Quattrocento Sans"/>
                <a:cs typeface="Quattrocento Sans"/>
                <a:sym typeface="Quattrocento Sans"/>
              </a:rPr>
              <a:t>20</a:t>
            </a:r>
            <a:r>
              <a:rPr lang="en-US" altLang="ja-JP" sz="900" b="0" i="0" u="none" strike="noStrike" cap="none" dirty="0" smtClean="0">
                <a:solidFill>
                  <a:srgbClr val="BFBFBF"/>
                </a:solidFill>
                <a:latin typeface="Quattrocento Sans"/>
                <a:ea typeface="Quattrocento Sans"/>
                <a:cs typeface="Quattrocento Sans"/>
                <a:sym typeface="Quattrocento Sans"/>
              </a:rPr>
              <a:t>21</a:t>
            </a:r>
            <a:r>
              <a:rPr lang="ja-JP" sz="900" b="0" i="0" u="none" strike="noStrike" cap="none" dirty="0" smtClean="0">
                <a:solidFill>
                  <a:srgbClr val="BFBFBF"/>
                </a:solidFill>
                <a:latin typeface="Quattrocento Sans"/>
                <a:ea typeface="Quattrocento Sans"/>
                <a:cs typeface="Quattrocento Sans"/>
                <a:sym typeface="Quattrocento Sans"/>
              </a:rPr>
              <a:t> </a:t>
            </a:r>
            <a:r>
              <a:rPr lang="ja-JP" sz="900" b="0" i="0" u="none" strike="noStrike" cap="none" dirty="0">
                <a:solidFill>
                  <a:srgbClr val="BFBFBF"/>
                </a:solidFill>
                <a:latin typeface="Quattrocento Sans"/>
                <a:ea typeface="Quattrocento Sans"/>
                <a:cs typeface="Quattrocento Sans"/>
                <a:sym typeface="Quattrocento Sans"/>
              </a:rPr>
              <a:t>Torishima Pump Mfg. Co</a:t>
            </a:r>
            <a:r>
              <a:rPr lang="ja-JP" sz="900" b="0" i="0" u="none" strike="noStrike" cap="none" dirty="0" err="1">
                <a:solidFill>
                  <a:srgbClr val="BFBFBF"/>
                </a:solidFill>
                <a:latin typeface="Quattrocento Sans"/>
                <a:ea typeface="Quattrocento Sans"/>
                <a:cs typeface="Quattrocento Sans"/>
                <a:sym typeface="Quattrocento Sans"/>
              </a:rPr>
              <a:t>.,</a:t>
            </a:r>
            <a:r>
              <a:rPr lang="ja-JP" sz="900" b="0" i="0" u="none" strike="noStrike" cap="none" dirty="0">
                <a:solidFill>
                  <a:srgbClr val="BFBFBF"/>
                </a:solidFill>
                <a:latin typeface="Quattrocento Sans"/>
                <a:ea typeface="Quattrocento Sans"/>
                <a:cs typeface="Quattrocento Sans"/>
                <a:sym typeface="Quattrocento Sans"/>
              </a:rPr>
              <a:t> Ltd. All rights reserved.</a:t>
            </a:r>
            <a:endParaRPr sz="900" dirty="0">
              <a:solidFill>
                <a:srgbClr val="BFBFBF"/>
              </a:solidFill>
              <a:latin typeface="Quattrocento Sans"/>
              <a:ea typeface="Quattrocento Sans"/>
              <a:cs typeface="Quattrocento Sans"/>
              <a:sym typeface="Quattrocento Sans"/>
            </a:endParaRPr>
          </a:p>
        </p:txBody>
      </p:sp>
      <p:grpSp>
        <p:nvGrpSpPr>
          <p:cNvPr id="13" name="Google Shape;13;p36"/>
          <p:cNvGrpSpPr/>
          <p:nvPr/>
        </p:nvGrpSpPr>
        <p:grpSpPr>
          <a:xfrm>
            <a:off x="7156290" y="36024"/>
            <a:ext cx="1931599" cy="380601"/>
            <a:chOff x="519910" y="836712"/>
            <a:chExt cx="5568832" cy="1097277"/>
          </a:xfrm>
        </p:grpSpPr>
        <p:sp>
          <p:nvSpPr>
            <p:cNvPr id="14" name="Google Shape;14;p36"/>
            <p:cNvSpPr/>
            <p:nvPr/>
          </p:nvSpPr>
          <p:spPr>
            <a:xfrm>
              <a:off x="519910" y="836712"/>
              <a:ext cx="1101142" cy="1097277"/>
            </a:xfrm>
            <a:custGeom>
              <a:avLst/>
              <a:gdLst/>
              <a:ahLst/>
              <a:cxnLst/>
              <a:rect l="l" t="t" r="r" b="b"/>
              <a:pathLst>
                <a:path w="628" h="626" extrusionOk="0">
                  <a:moveTo>
                    <a:pt x="280" y="624"/>
                  </a:moveTo>
                  <a:lnTo>
                    <a:pt x="280" y="624"/>
                  </a:lnTo>
                  <a:lnTo>
                    <a:pt x="250" y="620"/>
                  </a:lnTo>
                  <a:lnTo>
                    <a:pt x="222" y="612"/>
                  </a:lnTo>
                  <a:lnTo>
                    <a:pt x="196" y="604"/>
                  </a:lnTo>
                  <a:lnTo>
                    <a:pt x="170" y="592"/>
                  </a:lnTo>
                  <a:lnTo>
                    <a:pt x="146" y="578"/>
                  </a:lnTo>
                  <a:lnTo>
                    <a:pt x="122" y="560"/>
                  </a:lnTo>
                  <a:lnTo>
                    <a:pt x="102" y="542"/>
                  </a:lnTo>
                  <a:lnTo>
                    <a:pt x="82" y="522"/>
                  </a:lnTo>
                  <a:lnTo>
                    <a:pt x="64" y="502"/>
                  </a:lnTo>
                  <a:lnTo>
                    <a:pt x="48" y="478"/>
                  </a:lnTo>
                  <a:lnTo>
                    <a:pt x="34" y="454"/>
                  </a:lnTo>
                  <a:lnTo>
                    <a:pt x="22" y="428"/>
                  </a:lnTo>
                  <a:lnTo>
                    <a:pt x="14" y="400"/>
                  </a:lnTo>
                  <a:lnTo>
                    <a:pt x="6" y="372"/>
                  </a:lnTo>
                  <a:lnTo>
                    <a:pt x="2" y="342"/>
                  </a:lnTo>
                  <a:lnTo>
                    <a:pt x="0" y="312"/>
                  </a:lnTo>
                  <a:lnTo>
                    <a:pt x="2" y="282"/>
                  </a:lnTo>
                  <a:lnTo>
                    <a:pt x="6" y="254"/>
                  </a:lnTo>
                  <a:lnTo>
                    <a:pt x="14" y="226"/>
                  </a:lnTo>
                  <a:lnTo>
                    <a:pt x="22" y="198"/>
                  </a:lnTo>
                  <a:lnTo>
                    <a:pt x="34" y="172"/>
                  </a:lnTo>
                  <a:lnTo>
                    <a:pt x="48" y="148"/>
                  </a:lnTo>
                  <a:lnTo>
                    <a:pt x="64" y="124"/>
                  </a:lnTo>
                  <a:lnTo>
                    <a:pt x="82" y="102"/>
                  </a:lnTo>
                  <a:lnTo>
                    <a:pt x="102" y="82"/>
                  </a:lnTo>
                  <a:lnTo>
                    <a:pt x="122" y="64"/>
                  </a:lnTo>
                  <a:lnTo>
                    <a:pt x="146" y="48"/>
                  </a:lnTo>
                  <a:lnTo>
                    <a:pt x="170" y="34"/>
                  </a:lnTo>
                  <a:lnTo>
                    <a:pt x="196" y="22"/>
                  </a:lnTo>
                  <a:lnTo>
                    <a:pt x="222" y="12"/>
                  </a:lnTo>
                  <a:lnTo>
                    <a:pt x="252" y="6"/>
                  </a:lnTo>
                  <a:lnTo>
                    <a:pt x="280" y="0"/>
                  </a:lnTo>
                  <a:lnTo>
                    <a:pt x="250" y="76"/>
                  </a:lnTo>
                  <a:lnTo>
                    <a:pt x="232" y="82"/>
                  </a:lnTo>
                  <a:lnTo>
                    <a:pt x="212" y="90"/>
                  </a:lnTo>
                  <a:lnTo>
                    <a:pt x="196" y="98"/>
                  </a:lnTo>
                  <a:lnTo>
                    <a:pt x="178" y="108"/>
                  </a:lnTo>
                  <a:lnTo>
                    <a:pt x="162" y="120"/>
                  </a:lnTo>
                  <a:lnTo>
                    <a:pt x="148" y="134"/>
                  </a:lnTo>
                  <a:lnTo>
                    <a:pt x="134" y="148"/>
                  </a:lnTo>
                  <a:lnTo>
                    <a:pt x="120" y="162"/>
                  </a:lnTo>
                  <a:lnTo>
                    <a:pt x="110" y="178"/>
                  </a:lnTo>
                  <a:lnTo>
                    <a:pt x="98" y="196"/>
                  </a:lnTo>
                  <a:lnTo>
                    <a:pt x="90" y="214"/>
                  </a:lnTo>
                  <a:lnTo>
                    <a:pt x="82" y="232"/>
                  </a:lnTo>
                  <a:lnTo>
                    <a:pt x="76" y="252"/>
                  </a:lnTo>
                  <a:lnTo>
                    <a:pt x="72" y="272"/>
                  </a:lnTo>
                  <a:lnTo>
                    <a:pt x="70" y="292"/>
                  </a:lnTo>
                  <a:lnTo>
                    <a:pt x="70" y="312"/>
                  </a:lnTo>
                  <a:lnTo>
                    <a:pt x="70" y="334"/>
                  </a:lnTo>
                  <a:lnTo>
                    <a:pt x="72" y="354"/>
                  </a:lnTo>
                  <a:lnTo>
                    <a:pt x="76" y="374"/>
                  </a:lnTo>
                  <a:lnTo>
                    <a:pt x="82" y="394"/>
                  </a:lnTo>
                  <a:lnTo>
                    <a:pt x="90" y="412"/>
                  </a:lnTo>
                  <a:lnTo>
                    <a:pt x="98" y="430"/>
                  </a:lnTo>
                  <a:lnTo>
                    <a:pt x="110" y="448"/>
                  </a:lnTo>
                  <a:lnTo>
                    <a:pt x="120" y="464"/>
                  </a:lnTo>
                  <a:lnTo>
                    <a:pt x="134" y="478"/>
                  </a:lnTo>
                  <a:lnTo>
                    <a:pt x="148" y="492"/>
                  </a:lnTo>
                  <a:lnTo>
                    <a:pt x="162" y="506"/>
                  </a:lnTo>
                  <a:lnTo>
                    <a:pt x="178" y="516"/>
                  </a:lnTo>
                  <a:lnTo>
                    <a:pt x="194" y="528"/>
                  </a:lnTo>
                  <a:lnTo>
                    <a:pt x="212" y="536"/>
                  </a:lnTo>
                  <a:lnTo>
                    <a:pt x="232" y="544"/>
                  </a:lnTo>
                  <a:lnTo>
                    <a:pt x="250" y="550"/>
                  </a:lnTo>
                  <a:lnTo>
                    <a:pt x="280" y="624"/>
                  </a:lnTo>
                  <a:close/>
                  <a:moveTo>
                    <a:pt x="348" y="624"/>
                  </a:moveTo>
                  <a:lnTo>
                    <a:pt x="348" y="624"/>
                  </a:lnTo>
                  <a:lnTo>
                    <a:pt x="378" y="620"/>
                  </a:lnTo>
                  <a:lnTo>
                    <a:pt x="406" y="612"/>
                  </a:lnTo>
                  <a:lnTo>
                    <a:pt x="432" y="604"/>
                  </a:lnTo>
                  <a:lnTo>
                    <a:pt x="458" y="592"/>
                  </a:lnTo>
                  <a:lnTo>
                    <a:pt x="484" y="578"/>
                  </a:lnTo>
                  <a:lnTo>
                    <a:pt x="506" y="562"/>
                  </a:lnTo>
                  <a:lnTo>
                    <a:pt x="528" y="542"/>
                  </a:lnTo>
                  <a:lnTo>
                    <a:pt x="548" y="524"/>
                  </a:lnTo>
                  <a:lnTo>
                    <a:pt x="566" y="502"/>
                  </a:lnTo>
                  <a:lnTo>
                    <a:pt x="582" y="478"/>
                  </a:lnTo>
                  <a:lnTo>
                    <a:pt x="596" y="454"/>
                  </a:lnTo>
                  <a:lnTo>
                    <a:pt x="606" y="428"/>
                  </a:lnTo>
                  <a:lnTo>
                    <a:pt x="616" y="400"/>
                  </a:lnTo>
                  <a:lnTo>
                    <a:pt x="622" y="372"/>
                  </a:lnTo>
                  <a:lnTo>
                    <a:pt x="626" y="342"/>
                  </a:lnTo>
                  <a:lnTo>
                    <a:pt x="628" y="312"/>
                  </a:lnTo>
                  <a:lnTo>
                    <a:pt x="626" y="282"/>
                  </a:lnTo>
                  <a:lnTo>
                    <a:pt x="622" y="254"/>
                  </a:lnTo>
                  <a:lnTo>
                    <a:pt x="616" y="226"/>
                  </a:lnTo>
                  <a:lnTo>
                    <a:pt x="606" y="198"/>
                  </a:lnTo>
                  <a:lnTo>
                    <a:pt x="594" y="172"/>
                  </a:lnTo>
                  <a:lnTo>
                    <a:pt x="580" y="146"/>
                  </a:lnTo>
                  <a:lnTo>
                    <a:pt x="564" y="124"/>
                  </a:lnTo>
                  <a:lnTo>
                    <a:pt x="546" y="102"/>
                  </a:lnTo>
                  <a:lnTo>
                    <a:pt x="526" y="82"/>
                  </a:lnTo>
                  <a:lnTo>
                    <a:pt x="506" y="64"/>
                  </a:lnTo>
                  <a:lnTo>
                    <a:pt x="482" y="48"/>
                  </a:lnTo>
                  <a:lnTo>
                    <a:pt x="458" y="34"/>
                  </a:lnTo>
                  <a:lnTo>
                    <a:pt x="432" y="22"/>
                  </a:lnTo>
                  <a:lnTo>
                    <a:pt x="404" y="12"/>
                  </a:lnTo>
                  <a:lnTo>
                    <a:pt x="376" y="6"/>
                  </a:lnTo>
                  <a:lnTo>
                    <a:pt x="346" y="0"/>
                  </a:lnTo>
                  <a:lnTo>
                    <a:pt x="380" y="76"/>
                  </a:lnTo>
                  <a:lnTo>
                    <a:pt x="398" y="82"/>
                  </a:lnTo>
                  <a:lnTo>
                    <a:pt x="418" y="90"/>
                  </a:lnTo>
                  <a:lnTo>
                    <a:pt x="434" y="98"/>
                  </a:lnTo>
                  <a:lnTo>
                    <a:pt x="452" y="108"/>
                  </a:lnTo>
                  <a:lnTo>
                    <a:pt x="468" y="120"/>
                  </a:lnTo>
                  <a:lnTo>
                    <a:pt x="482" y="134"/>
                  </a:lnTo>
                  <a:lnTo>
                    <a:pt x="496" y="148"/>
                  </a:lnTo>
                  <a:lnTo>
                    <a:pt x="508" y="162"/>
                  </a:lnTo>
                  <a:lnTo>
                    <a:pt x="520" y="178"/>
                  </a:lnTo>
                  <a:lnTo>
                    <a:pt x="530" y="196"/>
                  </a:lnTo>
                  <a:lnTo>
                    <a:pt x="540" y="214"/>
                  </a:lnTo>
                  <a:lnTo>
                    <a:pt x="546" y="232"/>
                  </a:lnTo>
                  <a:lnTo>
                    <a:pt x="552" y="252"/>
                  </a:lnTo>
                  <a:lnTo>
                    <a:pt x="556" y="272"/>
                  </a:lnTo>
                  <a:lnTo>
                    <a:pt x="560" y="292"/>
                  </a:lnTo>
                  <a:lnTo>
                    <a:pt x="560" y="312"/>
                  </a:lnTo>
                  <a:lnTo>
                    <a:pt x="560" y="334"/>
                  </a:lnTo>
                  <a:lnTo>
                    <a:pt x="556" y="354"/>
                  </a:lnTo>
                  <a:lnTo>
                    <a:pt x="552" y="374"/>
                  </a:lnTo>
                  <a:lnTo>
                    <a:pt x="546" y="394"/>
                  </a:lnTo>
                  <a:lnTo>
                    <a:pt x="540" y="412"/>
                  </a:lnTo>
                  <a:lnTo>
                    <a:pt x="530" y="430"/>
                  </a:lnTo>
                  <a:lnTo>
                    <a:pt x="520" y="448"/>
                  </a:lnTo>
                  <a:lnTo>
                    <a:pt x="508" y="464"/>
                  </a:lnTo>
                  <a:lnTo>
                    <a:pt x="496" y="478"/>
                  </a:lnTo>
                  <a:lnTo>
                    <a:pt x="482" y="492"/>
                  </a:lnTo>
                  <a:lnTo>
                    <a:pt x="466" y="506"/>
                  </a:lnTo>
                  <a:lnTo>
                    <a:pt x="450" y="518"/>
                  </a:lnTo>
                  <a:lnTo>
                    <a:pt x="434" y="528"/>
                  </a:lnTo>
                  <a:lnTo>
                    <a:pt x="416" y="536"/>
                  </a:lnTo>
                  <a:lnTo>
                    <a:pt x="398" y="544"/>
                  </a:lnTo>
                  <a:lnTo>
                    <a:pt x="378" y="550"/>
                  </a:lnTo>
                  <a:lnTo>
                    <a:pt x="348" y="624"/>
                  </a:lnTo>
                  <a:close/>
                  <a:moveTo>
                    <a:pt x="314" y="0"/>
                  </a:moveTo>
                  <a:lnTo>
                    <a:pt x="314" y="0"/>
                  </a:lnTo>
                  <a:lnTo>
                    <a:pt x="302" y="24"/>
                  </a:lnTo>
                  <a:lnTo>
                    <a:pt x="290" y="52"/>
                  </a:lnTo>
                  <a:lnTo>
                    <a:pt x="274" y="90"/>
                  </a:lnTo>
                  <a:lnTo>
                    <a:pt x="260" y="138"/>
                  </a:lnTo>
                  <a:lnTo>
                    <a:pt x="246" y="190"/>
                  </a:lnTo>
                  <a:lnTo>
                    <a:pt x="242" y="220"/>
                  </a:lnTo>
                  <a:lnTo>
                    <a:pt x="238" y="250"/>
                  </a:lnTo>
                  <a:lnTo>
                    <a:pt x="234" y="280"/>
                  </a:lnTo>
                  <a:lnTo>
                    <a:pt x="234" y="312"/>
                  </a:lnTo>
                  <a:lnTo>
                    <a:pt x="234" y="344"/>
                  </a:lnTo>
                  <a:lnTo>
                    <a:pt x="238" y="376"/>
                  </a:lnTo>
                  <a:lnTo>
                    <a:pt x="242" y="406"/>
                  </a:lnTo>
                  <a:lnTo>
                    <a:pt x="246" y="434"/>
                  </a:lnTo>
                  <a:lnTo>
                    <a:pt x="260" y="488"/>
                  </a:lnTo>
                  <a:lnTo>
                    <a:pt x="274" y="534"/>
                  </a:lnTo>
                  <a:lnTo>
                    <a:pt x="290" y="572"/>
                  </a:lnTo>
                  <a:lnTo>
                    <a:pt x="302" y="602"/>
                  </a:lnTo>
                  <a:lnTo>
                    <a:pt x="314" y="626"/>
                  </a:lnTo>
                  <a:lnTo>
                    <a:pt x="324" y="608"/>
                  </a:lnTo>
                  <a:lnTo>
                    <a:pt x="334" y="588"/>
                  </a:lnTo>
                  <a:lnTo>
                    <a:pt x="346" y="560"/>
                  </a:lnTo>
                  <a:lnTo>
                    <a:pt x="358" y="524"/>
                  </a:lnTo>
                  <a:lnTo>
                    <a:pt x="370" y="484"/>
                  </a:lnTo>
                  <a:lnTo>
                    <a:pt x="382" y="440"/>
                  </a:lnTo>
                  <a:lnTo>
                    <a:pt x="390" y="390"/>
                  </a:lnTo>
                  <a:lnTo>
                    <a:pt x="412" y="376"/>
                  </a:lnTo>
                  <a:lnTo>
                    <a:pt x="442" y="358"/>
                  </a:lnTo>
                  <a:lnTo>
                    <a:pt x="472" y="336"/>
                  </a:lnTo>
                  <a:lnTo>
                    <a:pt x="486" y="324"/>
                  </a:lnTo>
                  <a:lnTo>
                    <a:pt x="498" y="312"/>
                  </a:lnTo>
                  <a:lnTo>
                    <a:pt x="486" y="300"/>
                  </a:lnTo>
                  <a:lnTo>
                    <a:pt x="472" y="290"/>
                  </a:lnTo>
                  <a:lnTo>
                    <a:pt x="442" y="268"/>
                  </a:lnTo>
                  <a:lnTo>
                    <a:pt x="412" y="248"/>
                  </a:lnTo>
                  <a:lnTo>
                    <a:pt x="390" y="236"/>
                  </a:lnTo>
                  <a:lnTo>
                    <a:pt x="382" y="186"/>
                  </a:lnTo>
                  <a:lnTo>
                    <a:pt x="370" y="142"/>
                  </a:lnTo>
                  <a:lnTo>
                    <a:pt x="358" y="100"/>
                  </a:lnTo>
                  <a:lnTo>
                    <a:pt x="346" y="66"/>
                  </a:lnTo>
                  <a:lnTo>
                    <a:pt x="334" y="38"/>
                  </a:lnTo>
                  <a:lnTo>
                    <a:pt x="324" y="16"/>
                  </a:lnTo>
                  <a:lnTo>
                    <a:pt x="314" y="0"/>
                  </a:lnTo>
                  <a:close/>
                </a:path>
              </a:pathLst>
            </a:custGeom>
            <a:solidFill>
              <a:srgbClr val="BFBFB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 name="Google Shape;15;p36"/>
            <p:cNvSpPr/>
            <p:nvPr/>
          </p:nvSpPr>
          <p:spPr>
            <a:xfrm>
              <a:off x="1866529" y="1040041"/>
              <a:ext cx="427832" cy="687113"/>
            </a:xfrm>
            <a:custGeom>
              <a:avLst/>
              <a:gdLst/>
              <a:ahLst/>
              <a:cxnLst/>
              <a:rect l="l" t="t" r="r" b="b"/>
              <a:pathLst>
                <a:path w="244" h="392" extrusionOk="0">
                  <a:moveTo>
                    <a:pt x="84" y="392"/>
                  </a:moveTo>
                  <a:lnTo>
                    <a:pt x="84" y="64"/>
                  </a:lnTo>
                  <a:lnTo>
                    <a:pt x="0" y="64"/>
                  </a:lnTo>
                  <a:lnTo>
                    <a:pt x="0" y="0"/>
                  </a:lnTo>
                  <a:lnTo>
                    <a:pt x="244" y="0"/>
                  </a:lnTo>
                  <a:lnTo>
                    <a:pt x="244" y="64"/>
                  </a:lnTo>
                  <a:lnTo>
                    <a:pt x="158" y="64"/>
                  </a:lnTo>
                  <a:lnTo>
                    <a:pt x="158" y="392"/>
                  </a:lnTo>
                  <a:lnTo>
                    <a:pt x="84" y="392"/>
                  </a:lnTo>
                  <a:close/>
                </a:path>
              </a:pathLst>
            </a:custGeom>
            <a:solidFill>
              <a:srgbClr val="BFBFB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 name="Google Shape;16;p36"/>
            <p:cNvSpPr/>
            <p:nvPr/>
          </p:nvSpPr>
          <p:spPr>
            <a:xfrm>
              <a:off x="2339950" y="1026019"/>
              <a:ext cx="466407" cy="722170"/>
            </a:xfrm>
            <a:custGeom>
              <a:avLst/>
              <a:gdLst/>
              <a:ahLst/>
              <a:cxnLst/>
              <a:rect l="l" t="t" r="r" b="b"/>
              <a:pathLst>
                <a:path w="266" h="412" extrusionOk="0">
                  <a:moveTo>
                    <a:pt x="0" y="206"/>
                  </a:moveTo>
                  <a:lnTo>
                    <a:pt x="0" y="206"/>
                  </a:lnTo>
                  <a:lnTo>
                    <a:pt x="0" y="150"/>
                  </a:lnTo>
                  <a:lnTo>
                    <a:pt x="6" y="106"/>
                  </a:lnTo>
                  <a:lnTo>
                    <a:pt x="8" y="88"/>
                  </a:lnTo>
                  <a:lnTo>
                    <a:pt x="14" y="74"/>
                  </a:lnTo>
                  <a:lnTo>
                    <a:pt x="18" y="60"/>
                  </a:lnTo>
                  <a:lnTo>
                    <a:pt x="24" y="50"/>
                  </a:lnTo>
                  <a:lnTo>
                    <a:pt x="34" y="38"/>
                  </a:lnTo>
                  <a:lnTo>
                    <a:pt x="44" y="28"/>
                  </a:lnTo>
                  <a:lnTo>
                    <a:pt x="56" y="18"/>
                  </a:lnTo>
                  <a:lnTo>
                    <a:pt x="68" y="12"/>
                  </a:lnTo>
                  <a:lnTo>
                    <a:pt x="80" y="8"/>
                  </a:lnTo>
                  <a:lnTo>
                    <a:pt x="96" y="4"/>
                  </a:lnTo>
                  <a:lnTo>
                    <a:pt x="114" y="2"/>
                  </a:lnTo>
                  <a:lnTo>
                    <a:pt x="134" y="0"/>
                  </a:lnTo>
                  <a:lnTo>
                    <a:pt x="152" y="2"/>
                  </a:lnTo>
                  <a:lnTo>
                    <a:pt x="170" y="4"/>
                  </a:lnTo>
                  <a:lnTo>
                    <a:pt x="186" y="8"/>
                  </a:lnTo>
                  <a:lnTo>
                    <a:pt x="198" y="12"/>
                  </a:lnTo>
                  <a:lnTo>
                    <a:pt x="210" y="18"/>
                  </a:lnTo>
                  <a:lnTo>
                    <a:pt x="222" y="28"/>
                  </a:lnTo>
                  <a:lnTo>
                    <a:pt x="232" y="38"/>
                  </a:lnTo>
                  <a:lnTo>
                    <a:pt x="242" y="50"/>
                  </a:lnTo>
                  <a:lnTo>
                    <a:pt x="248" y="62"/>
                  </a:lnTo>
                  <a:lnTo>
                    <a:pt x="254" y="74"/>
                  </a:lnTo>
                  <a:lnTo>
                    <a:pt x="258" y="90"/>
                  </a:lnTo>
                  <a:lnTo>
                    <a:pt x="260" y="106"/>
                  </a:lnTo>
                  <a:lnTo>
                    <a:pt x="266" y="150"/>
                  </a:lnTo>
                  <a:lnTo>
                    <a:pt x="266" y="206"/>
                  </a:lnTo>
                  <a:lnTo>
                    <a:pt x="266" y="262"/>
                  </a:lnTo>
                  <a:lnTo>
                    <a:pt x="260" y="306"/>
                  </a:lnTo>
                  <a:lnTo>
                    <a:pt x="258" y="322"/>
                  </a:lnTo>
                  <a:lnTo>
                    <a:pt x="252" y="338"/>
                  </a:lnTo>
                  <a:lnTo>
                    <a:pt x="248" y="350"/>
                  </a:lnTo>
                  <a:lnTo>
                    <a:pt x="242" y="362"/>
                  </a:lnTo>
                  <a:lnTo>
                    <a:pt x="232" y="374"/>
                  </a:lnTo>
                  <a:lnTo>
                    <a:pt x="222" y="384"/>
                  </a:lnTo>
                  <a:lnTo>
                    <a:pt x="210" y="394"/>
                  </a:lnTo>
                  <a:lnTo>
                    <a:pt x="198" y="400"/>
                  </a:lnTo>
                  <a:lnTo>
                    <a:pt x="186" y="404"/>
                  </a:lnTo>
                  <a:lnTo>
                    <a:pt x="170" y="408"/>
                  </a:lnTo>
                  <a:lnTo>
                    <a:pt x="152" y="410"/>
                  </a:lnTo>
                  <a:lnTo>
                    <a:pt x="134" y="412"/>
                  </a:lnTo>
                  <a:lnTo>
                    <a:pt x="114" y="410"/>
                  </a:lnTo>
                  <a:lnTo>
                    <a:pt x="96" y="408"/>
                  </a:lnTo>
                  <a:lnTo>
                    <a:pt x="80" y="404"/>
                  </a:lnTo>
                  <a:lnTo>
                    <a:pt x="68" y="400"/>
                  </a:lnTo>
                  <a:lnTo>
                    <a:pt x="56" y="394"/>
                  </a:lnTo>
                  <a:lnTo>
                    <a:pt x="44" y="384"/>
                  </a:lnTo>
                  <a:lnTo>
                    <a:pt x="34" y="374"/>
                  </a:lnTo>
                  <a:lnTo>
                    <a:pt x="24" y="362"/>
                  </a:lnTo>
                  <a:lnTo>
                    <a:pt x="18" y="352"/>
                  </a:lnTo>
                  <a:lnTo>
                    <a:pt x="14" y="338"/>
                  </a:lnTo>
                  <a:lnTo>
                    <a:pt x="8" y="324"/>
                  </a:lnTo>
                  <a:lnTo>
                    <a:pt x="6" y="306"/>
                  </a:lnTo>
                  <a:lnTo>
                    <a:pt x="0" y="262"/>
                  </a:lnTo>
                  <a:lnTo>
                    <a:pt x="0" y="206"/>
                  </a:lnTo>
                  <a:close/>
                  <a:moveTo>
                    <a:pt x="78" y="206"/>
                  </a:moveTo>
                  <a:lnTo>
                    <a:pt x="78" y="206"/>
                  </a:lnTo>
                  <a:lnTo>
                    <a:pt x="78" y="250"/>
                  </a:lnTo>
                  <a:lnTo>
                    <a:pt x="80" y="284"/>
                  </a:lnTo>
                  <a:lnTo>
                    <a:pt x="84" y="310"/>
                  </a:lnTo>
                  <a:lnTo>
                    <a:pt x="90" y="328"/>
                  </a:lnTo>
                  <a:lnTo>
                    <a:pt x="96" y="338"/>
                  </a:lnTo>
                  <a:lnTo>
                    <a:pt x="106" y="346"/>
                  </a:lnTo>
                  <a:lnTo>
                    <a:pt x="118" y="352"/>
                  </a:lnTo>
                  <a:lnTo>
                    <a:pt x="134" y="352"/>
                  </a:lnTo>
                  <a:lnTo>
                    <a:pt x="148" y="352"/>
                  </a:lnTo>
                  <a:lnTo>
                    <a:pt x="160" y="346"/>
                  </a:lnTo>
                  <a:lnTo>
                    <a:pt x="170" y="338"/>
                  </a:lnTo>
                  <a:lnTo>
                    <a:pt x="176" y="328"/>
                  </a:lnTo>
                  <a:lnTo>
                    <a:pt x="182" y="312"/>
                  </a:lnTo>
                  <a:lnTo>
                    <a:pt x="186" y="286"/>
                  </a:lnTo>
                  <a:lnTo>
                    <a:pt x="188" y="250"/>
                  </a:lnTo>
                  <a:lnTo>
                    <a:pt x="188" y="206"/>
                  </a:lnTo>
                  <a:lnTo>
                    <a:pt x="188" y="162"/>
                  </a:lnTo>
                  <a:lnTo>
                    <a:pt x="186" y="126"/>
                  </a:lnTo>
                  <a:lnTo>
                    <a:pt x="182" y="100"/>
                  </a:lnTo>
                  <a:lnTo>
                    <a:pt x="176" y="84"/>
                  </a:lnTo>
                  <a:lnTo>
                    <a:pt x="170" y="72"/>
                  </a:lnTo>
                  <a:lnTo>
                    <a:pt x="160" y="64"/>
                  </a:lnTo>
                  <a:lnTo>
                    <a:pt x="148" y="60"/>
                  </a:lnTo>
                  <a:lnTo>
                    <a:pt x="134" y="58"/>
                  </a:lnTo>
                  <a:lnTo>
                    <a:pt x="118" y="60"/>
                  </a:lnTo>
                  <a:lnTo>
                    <a:pt x="106" y="64"/>
                  </a:lnTo>
                  <a:lnTo>
                    <a:pt x="96" y="72"/>
                  </a:lnTo>
                  <a:lnTo>
                    <a:pt x="90" y="84"/>
                  </a:lnTo>
                  <a:lnTo>
                    <a:pt x="84" y="100"/>
                  </a:lnTo>
                  <a:lnTo>
                    <a:pt x="80" y="126"/>
                  </a:lnTo>
                  <a:lnTo>
                    <a:pt x="78" y="162"/>
                  </a:lnTo>
                  <a:lnTo>
                    <a:pt x="78" y="206"/>
                  </a:lnTo>
                  <a:close/>
                </a:path>
              </a:pathLst>
            </a:custGeom>
            <a:solidFill>
              <a:srgbClr val="BFBFB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 name="Google Shape;17;p36"/>
            <p:cNvSpPr/>
            <p:nvPr/>
          </p:nvSpPr>
          <p:spPr>
            <a:xfrm>
              <a:off x="2890521" y="1040041"/>
              <a:ext cx="476928" cy="687113"/>
            </a:xfrm>
            <a:custGeom>
              <a:avLst/>
              <a:gdLst/>
              <a:ahLst/>
              <a:cxnLst/>
              <a:rect l="l" t="t" r="r" b="b"/>
              <a:pathLst>
                <a:path w="272" h="392" extrusionOk="0">
                  <a:moveTo>
                    <a:pt x="0" y="392"/>
                  </a:moveTo>
                  <a:lnTo>
                    <a:pt x="0" y="0"/>
                  </a:lnTo>
                  <a:lnTo>
                    <a:pt x="136" y="0"/>
                  </a:lnTo>
                  <a:lnTo>
                    <a:pt x="164" y="2"/>
                  </a:lnTo>
                  <a:lnTo>
                    <a:pt x="188" y="6"/>
                  </a:lnTo>
                  <a:lnTo>
                    <a:pt x="208" y="14"/>
                  </a:lnTo>
                  <a:lnTo>
                    <a:pt x="216" y="18"/>
                  </a:lnTo>
                  <a:lnTo>
                    <a:pt x="224" y="24"/>
                  </a:lnTo>
                  <a:lnTo>
                    <a:pt x="230" y="30"/>
                  </a:lnTo>
                  <a:lnTo>
                    <a:pt x="236" y="38"/>
                  </a:lnTo>
                  <a:lnTo>
                    <a:pt x="244" y="56"/>
                  </a:lnTo>
                  <a:lnTo>
                    <a:pt x="248" y="78"/>
                  </a:lnTo>
                  <a:lnTo>
                    <a:pt x="250" y="102"/>
                  </a:lnTo>
                  <a:lnTo>
                    <a:pt x="250" y="122"/>
                  </a:lnTo>
                  <a:lnTo>
                    <a:pt x="246" y="138"/>
                  </a:lnTo>
                  <a:lnTo>
                    <a:pt x="242" y="152"/>
                  </a:lnTo>
                  <a:lnTo>
                    <a:pt x="236" y="164"/>
                  </a:lnTo>
                  <a:lnTo>
                    <a:pt x="228" y="172"/>
                  </a:lnTo>
                  <a:lnTo>
                    <a:pt x="218" y="180"/>
                  </a:lnTo>
                  <a:lnTo>
                    <a:pt x="206" y="186"/>
                  </a:lnTo>
                  <a:lnTo>
                    <a:pt x="194" y="188"/>
                  </a:lnTo>
                  <a:lnTo>
                    <a:pt x="206" y="194"/>
                  </a:lnTo>
                  <a:lnTo>
                    <a:pt x="218" y="200"/>
                  </a:lnTo>
                  <a:lnTo>
                    <a:pt x="226" y="208"/>
                  </a:lnTo>
                  <a:lnTo>
                    <a:pt x="234" y="218"/>
                  </a:lnTo>
                  <a:lnTo>
                    <a:pt x="240" y="230"/>
                  </a:lnTo>
                  <a:lnTo>
                    <a:pt x="246" y="244"/>
                  </a:lnTo>
                  <a:lnTo>
                    <a:pt x="248" y="260"/>
                  </a:lnTo>
                  <a:lnTo>
                    <a:pt x="250" y="276"/>
                  </a:lnTo>
                  <a:lnTo>
                    <a:pt x="250" y="282"/>
                  </a:lnTo>
                  <a:lnTo>
                    <a:pt x="252" y="334"/>
                  </a:lnTo>
                  <a:lnTo>
                    <a:pt x="254" y="354"/>
                  </a:lnTo>
                  <a:lnTo>
                    <a:pt x="258" y="370"/>
                  </a:lnTo>
                  <a:lnTo>
                    <a:pt x="264" y="382"/>
                  </a:lnTo>
                  <a:lnTo>
                    <a:pt x="272" y="392"/>
                  </a:lnTo>
                  <a:lnTo>
                    <a:pt x="182" y="392"/>
                  </a:lnTo>
                  <a:lnTo>
                    <a:pt x="178" y="370"/>
                  </a:lnTo>
                  <a:lnTo>
                    <a:pt x="176" y="332"/>
                  </a:lnTo>
                  <a:lnTo>
                    <a:pt x="174" y="290"/>
                  </a:lnTo>
                  <a:lnTo>
                    <a:pt x="174" y="280"/>
                  </a:lnTo>
                  <a:lnTo>
                    <a:pt x="174" y="264"/>
                  </a:lnTo>
                  <a:lnTo>
                    <a:pt x="172" y="252"/>
                  </a:lnTo>
                  <a:lnTo>
                    <a:pt x="166" y="240"/>
                  </a:lnTo>
                  <a:lnTo>
                    <a:pt x="160" y="234"/>
                  </a:lnTo>
                  <a:lnTo>
                    <a:pt x="150" y="228"/>
                  </a:lnTo>
                  <a:lnTo>
                    <a:pt x="138" y="224"/>
                  </a:lnTo>
                  <a:lnTo>
                    <a:pt x="120" y="222"/>
                  </a:lnTo>
                  <a:lnTo>
                    <a:pt x="100" y="220"/>
                  </a:lnTo>
                  <a:lnTo>
                    <a:pt x="74" y="220"/>
                  </a:lnTo>
                  <a:lnTo>
                    <a:pt x="74" y="392"/>
                  </a:lnTo>
                  <a:lnTo>
                    <a:pt x="0" y="392"/>
                  </a:lnTo>
                  <a:close/>
                  <a:moveTo>
                    <a:pt x="74" y="166"/>
                  </a:moveTo>
                  <a:lnTo>
                    <a:pt x="116" y="166"/>
                  </a:lnTo>
                  <a:lnTo>
                    <a:pt x="132" y="166"/>
                  </a:lnTo>
                  <a:lnTo>
                    <a:pt x="144" y="162"/>
                  </a:lnTo>
                  <a:lnTo>
                    <a:pt x="154" y="158"/>
                  </a:lnTo>
                  <a:lnTo>
                    <a:pt x="162" y="154"/>
                  </a:lnTo>
                  <a:lnTo>
                    <a:pt x="168" y="146"/>
                  </a:lnTo>
                  <a:lnTo>
                    <a:pt x="172" y="136"/>
                  </a:lnTo>
                  <a:lnTo>
                    <a:pt x="174" y="122"/>
                  </a:lnTo>
                  <a:lnTo>
                    <a:pt x="174" y="108"/>
                  </a:lnTo>
                  <a:lnTo>
                    <a:pt x="174" y="94"/>
                  </a:lnTo>
                  <a:lnTo>
                    <a:pt x="172" y="82"/>
                  </a:lnTo>
                  <a:lnTo>
                    <a:pt x="168" y="74"/>
                  </a:lnTo>
                  <a:lnTo>
                    <a:pt x="162" y="66"/>
                  </a:lnTo>
                  <a:lnTo>
                    <a:pt x="152" y="62"/>
                  </a:lnTo>
                  <a:lnTo>
                    <a:pt x="142" y="58"/>
                  </a:lnTo>
                  <a:lnTo>
                    <a:pt x="128" y="56"/>
                  </a:lnTo>
                  <a:lnTo>
                    <a:pt x="110" y="54"/>
                  </a:lnTo>
                  <a:lnTo>
                    <a:pt x="74" y="54"/>
                  </a:lnTo>
                  <a:lnTo>
                    <a:pt x="74" y="166"/>
                  </a:lnTo>
                  <a:close/>
                </a:path>
              </a:pathLst>
            </a:custGeom>
            <a:solidFill>
              <a:srgbClr val="BFBFB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8" name="Google Shape;18;p36"/>
            <p:cNvSpPr/>
            <p:nvPr/>
          </p:nvSpPr>
          <p:spPr>
            <a:xfrm>
              <a:off x="3435832" y="1038288"/>
              <a:ext cx="129752" cy="688866"/>
            </a:xfrm>
            <a:prstGeom prst="rect">
              <a:avLst/>
            </a:prstGeom>
            <a:solidFill>
              <a:srgbClr val="BFBFB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 name="Google Shape;19;p36"/>
            <p:cNvSpPr/>
            <p:nvPr/>
          </p:nvSpPr>
          <p:spPr>
            <a:xfrm>
              <a:off x="3640981" y="1029524"/>
              <a:ext cx="438353" cy="718664"/>
            </a:xfrm>
            <a:custGeom>
              <a:avLst/>
              <a:gdLst/>
              <a:ahLst/>
              <a:cxnLst/>
              <a:rect l="l" t="t" r="r" b="b"/>
              <a:pathLst>
                <a:path w="250" h="410" extrusionOk="0">
                  <a:moveTo>
                    <a:pt x="2" y="264"/>
                  </a:moveTo>
                  <a:lnTo>
                    <a:pt x="80" y="264"/>
                  </a:lnTo>
                  <a:lnTo>
                    <a:pt x="80" y="290"/>
                  </a:lnTo>
                  <a:lnTo>
                    <a:pt x="80" y="306"/>
                  </a:lnTo>
                  <a:lnTo>
                    <a:pt x="82" y="320"/>
                  </a:lnTo>
                  <a:lnTo>
                    <a:pt x="84" y="330"/>
                  </a:lnTo>
                  <a:lnTo>
                    <a:pt x="90" y="338"/>
                  </a:lnTo>
                  <a:lnTo>
                    <a:pt x="94" y="344"/>
                  </a:lnTo>
                  <a:lnTo>
                    <a:pt x="102" y="348"/>
                  </a:lnTo>
                  <a:lnTo>
                    <a:pt x="112" y="350"/>
                  </a:lnTo>
                  <a:lnTo>
                    <a:pt x="122" y="352"/>
                  </a:lnTo>
                  <a:lnTo>
                    <a:pt x="134" y="350"/>
                  </a:lnTo>
                  <a:lnTo>
                    <a:pt x="144" y="348"/>
                  </a:lnTo>
                  <a:lnTo>
                    <a:pt x="152" y="344"/>
                  </a:lnTo>
                  <a:lnTo>
                    <a:pt x="160" y="340"/>
                  </a:lnTo>
                  <a:lnTo>
                    <a:pt x="166" y="334"/>
                  </a:lnTo>
                  <a:lnTo>
                    <a:pt x="170" y="326"/>
                  </a:lnTo>
                  <a:lnTo>
                    <a:pt x="172" y="316"/>
                  </a:lnTo>
                  <a:lnTo>
                    <a:pt x="172" y="306"/>
                  </a:lnTo>
                  <a:lnTo>
                    <a:pt x="170" y="288"/>
                  </a:lnTo>
                  <a:lnTo>
                    <a:pt x="168" y="282"/>
                  </a:lnTo>
                  <a:lnTo>
                    <a:pt x="164" y="274"/>
                  </a:lnTo>
                  <a:lnTo>
                    <a:pt x="158" y="268"/>
                  </a:lnTo>
                  <a:lnTo>
                    <a:pt x="150" y="260"/>
                  </a:lnTo>
                  <a:lnTo>
                    <a:pt x="126" y="242"/>
                  </a:lnTo>
                  <a:lnTo>
                    <a:pt x="86" y="216"/>
                  </a:lnTo>
                  <a:lnTo>
                    <a:pt x="62" y="200"/>
                  </a:lnTo>
                  <a:lnTo>
                    <a:pt x="44" y="186"/>
                  </a:lnTo>
                  <a:lnTo>
                    <a:pt x="30" y="172"/>
                  </a:lnTo>
                  <a:lnTo>
                    <a:pt x="20" y="160"/>
                  </a:lnTo>
                  <a:lnTo>
                    <a:pt x="14" y="148"/>
                  </a:lnTo>
                  <a:lnTo>
                    <a:pt x="10" y="136"/>
                  </a:lnTo>
                  <a:lnTo>
                    <a:pt x="8" y="122"/>
                  </a:lnTo>
                  <a:lnTo>
                    <a:pt x="6" y="106"/>
                  </a:lnTo>
                  <a:lnTo>
                    <a:pt x="8" y="82"/>
                  </a:lnTo>
                  <a:lnTo>
                    <a:pt x="14" y="62"/>
                  </a:lnTo>
                  <a:lnTo>
                    <a:pt x="24" y="44"/>
                  </a:lnTo>
                  <a:lnTo>
                    <a:pt x="38" y="28"/>
                  </a:lnTo>
                  <a:lnTo>
                    <a:pt x="54" y="16"/>
                  </a:lnTo>
                  <a:lnTo>
                    <a:pt x="74" y="8"/>
                  </a:lnTo>
                  <a:lnTo>
                    <a:pt x="98" y="2"/>
                  </a:lnTo>
                  <a:lnTo>
                    <a:pt x="124" y="0"/>
                  </a:lnTo>
                  <a:lnTo>
                    <a:pt x="150" y="2"/>
                  </a:lnTo>
                  <a:lnTo>
                    <a:pt x="174" y="8"/>
                  </a:lnTo>
                  <a:lnTo>
                    <a:pt x="194" y="18"/>
                  </a:lnTo>
                  <a:lnTo>
                    <a:pt x="204" y="24"/>
                  </a:lnTo>
                  <a:lnTo>
                    <a:pt x="212" y="30"/>
                  </a:lnTo>
                  <a:lnTo>
                    <a:pt x="220" y="38"/>
                  </a:lnTo>
                  <a:lnTo>
                    <a:pt x="226" y="46"/>
                  </a:lnTo>
                  <a:lnTo>
                    <a:pt x="230" y="56"/>
                  </a:lnTo>
                  <a:lnTo>
                    <a:pt x="234" y="66"/>
                  </a:lnTo>
                  <a:lnTo>
                    <a:pt x="240" y="90"/>
                  </a:lnTo>
                  <a:lnTo>
                    <a:pt x="242" y="116"/>
                  </a:lnTo>
                  <a:lnTo>
                    <a:pt x="242" y="124"/>
                  </a:lnTo>
                  <a:lnTo>
                    <a:pt x="242" y="130"/>
                  </a:lnTo>
                  <a:lnTo>
                    <a:pt x="168" y="130"/>
                  </a:lnTo>
                  <a:lnTo>
                    <a:pt x="168" y="120"/>
                  </a:lnTo>
                  <a:lnTo>
                    <a:pt x="168" y="104"/>
                  </a:lnTo>
                  <a:lnTo>
                    <a:pt x="166" y="92"/>
                  </a:lnTo>
                  <a:lnTo>
                    <a:pt x="162" y="82"/>
                  </a:lnTo>
                  <a:lnTo>
                    <a:pt x="158" y="74"/>
                  </a:lnTo>
                  <a:lnTo>
                    <a:pt x="150" y="68"/>
                  </a:lnTo>
                  <a:lnTo>
                    <a:pt x="142" y="64"/>
                  </a:lnTo>
                  <a:lnTo>
                    <a:pt x="132" y="60"/>
                  </a:lnTo>
                  <a:lnTo>
                    <a:pt x="120" y="60"/>
                  </a:lnTo>
                  <a:lnTo>
                    <a:pt x="112" y="60"/>
                  </a:lnTo>
                  <a:lnTo>
                    <a:pt x="104" y="62"/>
                  </a:lnTo>
                  <a:lnTo>
                    <a:pt x="98" y="66"/>
                  </a:lnTo>
                  <a:lnTo>
                    <a:pt x="92" y="70"/>
                  </a:lnTo>
                  <a:lnTo>
                    <a:pt x="86" y="76"/>
                  </a:lnTo>
                  <a:lnTo>
                    <a:pt x="84" y="82"/>
                  </a:lnTo>
                  <a:lnTo>
                    <a:pt x="82" y="90"/>
                  </a:lnTo>
                  <a:lnTo>
                    <a:pt x="80" y="98"/>
                  </a:lnTo>
                  <a:lnTo>
                    <a:pt x="82" y="106"/>
                  </a:lnTo>
                  <a:lnTo>
                    <a:pt x="84" y="112"/>
                  </a:lnTo>
                  <a:lnTo>
                    <a:pt x="92" y="124"/>
                  </a:lnTo>
                  <a:lnTo>
                    <a:pt x="108" y="138"/>
                  </a:lnTo>
                  <a:lnTo>
                    <a:pt x="128" y="154"/>
                  </a:lnTo>
                  <a:lnTo>
                    <a:pt x="130" y="154"/>
                  </a:lnTo>
                  <a:lnTo>
                    <a:pt x="172" y="182"/>
                  </a:lnTo>
                  <a:lnTo>
                    <a:pt x="194" y="196"/>
                  </a:lnTo>
                  <a:lnTo>
                    <a:pt x="210" y="208"/>
                  </a:lnTo>
                  <a:lnTo>
                    <a:pt x="224" y="222"/>
                  </a:lnTo>
                  <a:lnTo>
                    <a:pt x="234" y="236"/>
                  </a:lnTo>
                  <a:lnTo>
                    <a:pt x="242" y="248"/>
                  </a:lnTo>
                  <a:lnTo>
                    <a:pt x="246" y="264"/>
                  </a:lnTo>
                  <a:lnTo>
                    <a:pt x="250" y="280"/>
                  </a:lnTo>
                  <a:lnTo>
                    <a:pt x="250" y="300"/>
                  </a:lnTo>
                  <a:lnTo>
                    <a:pt x="248" y="324"/>
                  </a:lnTo>
                  <a:lnTo>
                    <a:pt x="242" y="346"/>
                  </a:lnTo>
                  <a:lnTo>
                    <a:pt x="238" y="356"/>
                  </a:lnTo>
                  <a:lnTo>
                    <a:pt x="232" y="366"/>
                  </a:lnTo>
                  <a:lnTo>
                    <a:pt x="226" y="374"/>
                  </a:lnTo>
                  <a:lnTo>
                    <a:pt x="218" y="382"/>
                  </a:lnTo>
                  <a:lnTo>
                    <a:pt x="210" y="388"/>
                  </a:lnTo>
                  <a:lnTo>
                    <a:pt x="200" y="394"/>
                  </a:lnTo>
                  <a:lnTo>
                    <a:pt x="178" y="404"/>
                  </a:lnTo>
                  <a:lnTo>
                    <a:pt x="154" y="410"/>
                  </a:lnTo>
                  <a:lnTo>
                    <a:pt x="126" y="410"/>
                  </a:lnTo>
                  <a:lnTo>
                    <a:pt x="96" y="410"/>
                  </a:lnTo>
                  <a:lnTo>
                    <a:pt x="70" y="404"/>
                  </a:lnTo>
                  <a:lnTo>
                    <a:pt x="60" y="400"/>
                  </a:lnTo>
                  <a:lnTo>
                    <a:pt x="48" y="394"/>
                  </a:lnTo>
                  <a:lnTo>
                    <a:pt x="40" y="388"/>
                  </a:lnTo>
                  <a:lnTo>
                    <a:pt x="32" y="380"/>
                  </a:lnTo>
                  <a:lnTo>
                    <a:pt x="24" y="372"/>
                  </a:lnTo>
                  <a:lnTo>
                    <a:pt x="18" y="364"/>
                  </a:lnTo>
                  <a:lnTo>
                    <a:pt x="12" y="354"/>
                  </a:lnTo>
                  <a:lnTo>
                    <a:pt x="8" y="342"/>
                  </a:lnTo>
                  <a:lnTo>
                    <a:pt x="2" y="316"/>
                  </a:lnTo>
                  <a:lnTo>
                    <a:pt x="0" y="288"/>
                  </a:lnTo>
                  <a:lnTo>
                    <a:pt x="2" y="266"/>
                  </a:lnTo>
                  <a:lnTo>
                    <a:pt x="2" y="264"/>
                  </a:lnTo>
                  <a:close/>
                </a:path>
              </a:pathLst>
            </a:custGeom>
            <a:solidFill>
              <a:srgbClr val="BFBFB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 name="Google Shape;20;p36"/>
            <p:cNvSpPr/>
            <p:nvPr/>
          </p:nvSpPr>
          <p:spPr>
            <a:xfrm>
              <a:off x="4145963" y="1040041"/>
              <a:ext cx="427832" cy="687113"/>
            </a:xfrm>
            <a:custGeom>
              <a:avLst/>
              <a:gdLst/>
              <a:ahLst/>
              <a:cxnLst/>
              <a:rect l="l" t="t" r="r" b="b"/>
              <a:pathLst>
                <a:path w="244" h="392" extrusionOk="0">
                  <a:moveTo>
                    <a:pt x="0" y="392"/>
                  </a:moveTo>
                  <a:lnTo>
                    <a:pt x="0" y="0"/>
                  </a:lnTo>
                  <a:lnTo>
                    <a:pt x="72" y="0"/>
                  </a:lnTo>
                  <a:lnTo>
                    <a:pt x="72" y="154"/>
                  </a:lnTo>
                  <a:lnTo>
                    <a:pt x="172" y="154"/>
                  </a:lnTo>
                  <a:lnTo>
                    <a:pt x="172" y="0"/>
                  </a:lnTo>
                  <a:lnTo>
                    <a:pt x="244" y="0"/>
                  </a:lnTo>
                  <a:lnTo>
                    <a:pt x="244" y="392"/>
                  </a:lnTo>
                  <a:lnTo>
                    <a:pt x="172" y="392"/>
                  </a:lnTo>
                  <a:lnTo>
                    <a:pt x="172" y="214"/>
                  </a:lnTo>
                  <a:lnTo>
                    <a:pt x="72" y="214"/>
                  </a:lnTo>
                  <a:lnTo>
                    <a:pt x="72" y="392"/>
                  </a:lnTo>
                  <a:lnTo>
                    <a:pt x="0" y="392"/>
                  </a:lnTo>
                  <a:close/>
                </a:path>
              </a:pathLst>
            </a:custGeom>
            <a:solidFill>
              <a:srgbClr val="BFBFB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 name="Google Shape;21;p36"/>
            <p:cNvSpPr/>
            <p:nvPr/>
          </p:nvSpPr>
          <p:spPr>
            <a:xfrm>
              <a:off x="4691274" y="1038288"/>
              <a:ext cx="124492" cy="688866"/>
            </a:xfrm>
            <a:prstGeom prst="rect">
              <a:avLst/>
            </a:prstGeom>
            <a:solidFill>
              <a:srgbClr val="BFBFB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 name="Google Shape;22;p36"/>
            <p:cNvSpPr/>
            <p:nvPr/>
          </p:nvSpPr>
          <p:spPr>
            <a:xfrm>
              <a:off x="4934998" y="1040041"/>
              <a:ext cx="603173" cy="687113"/>
            </a:xfrm>
            <a:custGeom>
              <a:avLst/>
              <a:gdLst/>
              <a:ahLst/>
              <a:cxnLst/>
              <a:rect l="l" t="t" r="r" b="b"/>
              <a:pathLst>
                <a:path w="344" h="392" extrusionOk="0">
                  <a:moveTo>
                    <a:pt x="0" y="392"/>
                  </a:moveTo>
                  <a:lnTo>
                    <a:pt x="0" y="0"/>
                  </a:lnTo>
                  <a:lnTo>
                    <a:pt x="116" y="0"/>
                  </a:lnTo>
                  <a:lnTo>
                    <a:pt x="172" y="244"/>
                  </a:lnTo>
                  <a:lnTo>
                    <a:pt x="230" y="0"/>
                  </a:lnTo>
                  <a:lnTo>
                    <a:pt x="344" y="0"/>
                  </a:lnTo>
                  <a:lnTo>
                    <a:pt x="344" y="392"/>
                  </a:lnTo>
                  <a:lnTo>
                    <a:pt x="272" y="392"/>
                  </a:lnTo>
                  <a:lnTo>
                    <a:pt x="270" y="116"/>
                  </a:lnTo>
                  <a:lnTo>
                    <a:pt x="196" y="392"/>
                  </a:lnTo>
                  <a:lnTo>
                    <a:pt x="148" y="392"/>
                  </a:lnTo>
                  <a:lnTo>
                    <a:pt x="74" y="116"/>
                  </a:lnTo>
                  <a:lnTo>
                    <a:pt x="74" y="392"/>
                  </a:lnTo>
                  <a:lnTo>
                    <a:pt x="0" y="392"/>
                  </a:lnTo>
                  <a:close/>
                </a:path>
              </a:pathLst>
            </a:custGeom>
            <a:solidFill>
              <a:srgbClr val="BFBFB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 name="Google Shape;23;p36"/>
            <p:cNvSpPr/>
            <p:nvPr/>
          </p:nvSpPr>
          <p:spPr>
            <a:xfrm>
              <a:off x="5604801" y="1040041"/>
              <a:ext cx="483941" cy="687113"/>
            </a:xfrm>
            <a:custGeom>
              <a:avLst/>
              <a:gdLst/>
              <a:ahLst/>
              <a:cxnLst/>
              <a:rect l="l" t="t" r="r" b="b"/>
              <a:pathLst>
                <a:path w="276" h="392" extrusionOk="0">
                  <a:moveTo>
                    <a:pt x="0" y="392"/>
                  </a:moveTo>
                  <a:lnTo>
                    <a:pt x="88" y="0"/>
                  </a:lnTo>
                  <a:lnTo>
                    <a:pt x="186" y="0"/>
                  </a:lnTo>
                  <a:lnTo>
                    <a:pt x="276" y="392"/>
                  </a:lnTo>
                  <a:lnTo>
                    <a:pt x="196" y="392"/>
                  </a:lnTo>
                  <a:lnTo>
                    <a:pt x="178" y="294"/>
                  </a:lnTo>
                  <a:lnTo>
                    <a:pt x="94" y="294"/>
                  </a:lnTo>
                  <a:lnTo>
                    <a:pt x="74" y="392"/>
                  </a:lnTo>
                  <a:lnTo>
                    <a:pt x="0" y="392"/>
                  </a:lnTo>
                  <a:close/>
                  <a:moveTo>
                    <a:pt x="106" y="234"/>
                  </a:moveTo>
                  <a:lnTo>
                    <a:pt x="168" y="234"/>
                  </a:lnTo>
                  <a:lnTo>
                    <a:pt x="136" y="70"/>
                  </a:lnTo>
                  <a:lnTo>
                    <a:pt x="106" y="234"/>
                  </a:lnTo>
                  <a:close/>
                </a:path>
              </a:pathLst>
            </a:custGeom>
            <a:solidFill>
              <a:srgbClr val="BFBFB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82717716"/>
      </p:ext>
    </p:extLst>
  </p:cSld>
  <p:clrMap bg1="lt1" tx1="dk1" bg2="lt2" tx2="dk2" accent1="accent1" accent2="accent2" accent3="accent3" accent4="accent4" accent5="accent5" accent6="accent6" hlink="hlink" folHlink="folHlink"/>
  <p:sldLayoutIdLst>
    <p:sldLayoutId id="2147483660" r:id="rId1"/>
  </p:sldLayoutIdLst>
  <p:txStyles>
    <p:titleStyle>
      <a:lvl1pPr algn="ctr" defTabSz="914400" rtl="0" eaLnBrk="1" latinLnBrk="0" hangingPunct="1">
        <a:spcBef>
          <a:spcPct val="0"/>
        </a:spcBef>
        <a:buNone/>
        <a:defRPr kumimoji="1"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hyperlink" Target="https://www.youtube.com/watch?v=uthAYDwRJdA" TargetMode="Externa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6.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jpeg"/><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jpeg"/><Relationship Id="rId1" Type="http://schemas.openxmlformats.org/officeDocument/2006/relationships/slideLayout" Target="../slideLayouts/slideLayout2.xml"/><Relationship Id="rId5" Type="http://schemas.openxmlformats.org/officeDocument/2006/relationships/image" Target="../media/image32.png"/><Relationship Id="rId4" Type="http://schemas.microsoft.com/office/2007/relationships/hdphoto" Target="../media/hdphoto1.wdp"/></Relationships>
</file>

<file path=ppt/slides/_rels/slide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microsoft.com/office/2007/relationships/hdphoto" Target="../media/hdphoto2.wdp"/></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1"/>
          <p:cNvSpPr txBox="1">
            <a:spLocks noGrp="1"/>
          </p:cNvSpPr>
          <p:nvPr>
            <p:ph type="ctrTitle"/>
          </p:nvPr>
        </p:nvSpPr>
        <p:spPr>
          <a:xfrm>
            <a:off x="3667126" y="2167930"/>
            <a:ext cx="5476874" cy="1623020"/>
          </a:xfrm>
          <a:prstGeom prst="rect">
            <a:avLst/>
          </a:prstGeom>
          <a:noFill/>
          <a:ln>
            <a:noFill/>
          </a:ln>
        </p:spPr>
        <p:txBody>
          <a:bodyPr spcFirstLastPara="1" wrap="square" lIns="91425" tIns="45700" rIns="91425" bIns="45700" anchor="b" anchorCtr="0">
            <a:normAutofit/>
          </a:bodyPr>
          <a:lstStyle/>
          <a:p>
            <a:pPr lvl="0">
              <a:buSzPts val="3600"/>
            </a:pPr>
            <a:r>
              <a:rPr lang="ja-JP" altLang="en-US" sz="2700" dirty="0"/>
              <a:t>回転</a:t>
            </a:r>
            <a:r>
              <a:rPr lang="ja-JP" altLang="en-US" sz="2700" dirty="0" smtClean="0"/>
              <a:t>機械の劣化予兆がわかる</a:t>
            </a:r>
            <a:r>
              <a:rPr lang="en-US" altLang="ja-JP" sz="4000" dirty="0" smtClean="0"/>
              <a:t/>
            </a:r>
            <a:br>
              <a:rPr lang="en-US" altLang="ja-JP" sz="4000" dirty="0" smtClean="0"/>
            </a:br>
            <a:r>
              <a:rPr lang="en-US" altLang="ja-JP" sz="6000" dirty="0" smtClean="0"/>
              <a:t>TR-COM</a:t>
            </a:r>
            <a:endParaRPr sz="6000" dirty="0">
              <a:solidFill>
                <a:schemeClr val="accent1"/>
              </a:solidFill>
            </a:endParaRPr>
          </a:p>
        </p:txBody>
      </p:sp>
      <p:sp>
        <p:nvSpPr>
          <p:cNvPr id="65" name="Google Shape;65;p1"/>
          <p:cNvSpPr txBox="1">
            <a:spLocks noGrp="1"/>
          </p:cNvSpPr>
          <p:nvPr>
            <p:ph type="subTitle" idx="1"/>
          </p:nvPr>
        </p:nvSpPr>
        <p:spPr>
          <a:xfrm>
            <a:off x="4259247" y="5248361"/>
            <a:ext cx="4437078" cy="942975"/>
          </a:xfrm>
          <a:prstGeom prst="rect">
            <a:avLst/>
          </a:prstGeom>
          <a:noFill/>
          <a:ln>
            <a:noFill/>
          </a:ln>
        </p:spPr>
        <p:txBody>
          <a:bodyPr spcFirstLastPara="1" wrap="square" lIns="91425" tIns="45700" rIns="91425" bIns="45700" anchor="t" anchorCtr="0">
            <a:normAutofit/>
          </a:bodyPr>
          <a:lstStyle/>
          <a:p>
            <a:pPr marL="0" lvl="0" indent="0" algn="r" rtl="0">
              <a:spcBef>
                <a:spcPts val="0"/>
              </a:spcBef>
              <a:spcAft>
                <a:spcPts val="0"/>
              </a:spcAft>
              <a:buClr>
                <a:srgbClr val="3F3F3F"/>
              </a:buClr>
              <a:buSzPts val="2000"/>
              <a:buNone/>
            </a:pPr>
            <a:r>
              <a:rPr lang="ja-JP" dirty="0"/>
              <a:t>株式会社 酉島</a:t>
            </a:r>
            <a:r>
              <a:rPr lang="ja-JP" dirty="0" smtClean="0"/>
              <a:t>製作所</a:t>
            </a:r>
            <a:endParaRPr lang="en-US" altLang="ja-JP" dirty="0" smtClean="0"/>
          </a:p>
          <a:p>
            <a:pPr marL="0" lvl="0" indent="0" algn="r" rtl="0">
              <a:spcBef>
                <a:spcPts val="0"/>
              </a:spcBef>
              <a:spcAft>
                <a:spcPts val="0"/>
              </a:spcAft>
              <a:buClr>
                <a:srgbClr val="3F3F3F"/>
              </a:buClr>
              <a:buSzPts val="2000"/>
              <a:buNone/>
            </a:pPr>
            <a:r>
              <a:rPr lang="en-US" dirty="0" smtClean="0"/>
              <a:t>2021</a:t>
            </a:r>
            <a:r>
              <a:rPr lang="ja-JP" altLang="en-US" dirty="0" smtClean="0"/>
              <a:t>年</a:t>
            </a:r>
            <a:r>
              <a:rPr lang="en-US" altLang="ja-JP" dirty="0" smtClean="0"/>
              <a:t>1</a:t>
            </a:r>
            <a:r>
              <a:rPr lang="ja-JP" altLang="en-US" dirty="0" smtClean="0"/>
              <a:t>月</a:t>
            </a:r>
            <a:endParaRPr dirty="0"/>
          </a:p>
        </p:txBody>
      </p:sp>
      <p:sp>
        <p:nvSpPr>
          <p:cNvPr id="4" name="テキスト ボックス 3"/>
          <p:cNvSpPr txBox="1"/>
          <p:nvPr/>
        </p:nvSpPr>
        <p:spPr>
          <a:xfrm>
            <a:off x="7286625" y="6476225"/>
            <a:ext cx="1752600" cy="261610"/>
          </a:xfrm>
          <a:prstGeom prst="rect">
            <a:avLst/>
          </a:prstGeom>
          <a:noFill/>
        </p:spPr>
        <p:txBody>
          <a:bodyPr wrap="square" rtlCol="0">
            <a:spAutoFit/>
          </a:bodyPr>
          <a:lstStyle/>
          <a:p>
            <a:pPr algn="r"/>
            <a:r>
              <a:rPr kumimoji="1" lang="en-US" altLang="ja-JP" sz="1100" dirty="0" smtClean="0">
                <a:solidFill>
                  <a:schemeClr val="tx1">
                    <a:lumMod val="75000"/>
                    <a:lumOff val="25000"/>
                  </a:schemeClr>
                </a:solidFill>
                <a:latin typeface="Segoe UI Light" panose="020B0502040204020203" pitchFamily="34" charset="0"/>
                <a:ea typeface="Microsoft YaHei Light" panose="020B0502040204020203" pitchFamily="34" charset="-122"/>
                <a:cs typeface="Segoe UI Light" panose="020B0502040204020203" pitchFamily="34" charset="0"/>
              </a:rPr>
              <a:t>TRP100013-R1</a:t>
            </a:r>
            <a:endParaRPr kumimoji="1" lang="ja-JP" altLang="en-US" sz="1100" dirty="0">
              <a:solidFill>
                <a:schemeClr val="tx1">
                  <a:lumMod val="75000"/>
                  <a:lumOff val="25000"/>
                </a:schemeClr>
              </a:solidFill>
              <a:latin typeface="Segoe UI Light" panose="020B0502040204020203" pitchFamily="34" charset="0"/>
              <a:ea typeface="Microsoft YaHei Light" panose="020B0502040204020203" pitchFamily="34" charset="-122"/>
              <a:cs typeface="Segoe UI Light" panose="020B0502040204020203" pitchFamily="34"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振動</a:t>
            </a:r>
            <a:r>
              <a:rPr kumimoji="1" lang="ja-JP" altLang="en-US" dirty="0" smtClean="0"/>
              <a:t>周波数を時系列で管理</a:t>
            </a:r>
            <a:endParaRPr kumimoji="1" lang="ja-JP" alt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53820" y="1512427"/>
            <a:ext cx="3924055" cy="23272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6" name="グループ化 5"/>
          <p:cNvGrpSpPr/>
          <p:nvPr/>
        </p:nvGrpSpPr>
        <p:grpSpPr>
          <a:xfrm>
            <a:off x="5053820" y="1649029"/>
            <a:ext cx="793631" cy="793631"/>
            <a:chOff x="5357004" y="2018582"/>
            <a:chExt cx="2717320" cy="2717320"/>
          </a:xfrm>
        </p:grpSpPr>
        <p:sp>
          <p:nvSpPr>
            <p:cNvPr id="7" name="アーチ 6"/>
            <p:cNvSpPr/>
            <p:nvPr/>
          </p:nvSpPr>
          <p:spPr>
            <a:xfrm>
              <a:off x="5357004" y="2018582"/>
              <a:ext cx="2717320" cy="2717320"/>
            </a:xfrm>
            <a:prstGeom prst="blockArc">
              <a:avLst>
                <a:gd name="adj1" fmla="val 10800000"/>
                <a:gd name="adj2" fmla="val 21544329"/>
                <a:gd name="adj3" fmla="val 30394"/>
              </a:avLst>
            </a:prstGeom>
            <a:solidFill>
              <a:srgbClr val="4CB2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8" name="アーチ 7"/>
            <p:cNvSpPr/>
            <p:nvPr/>
          </p:nvSpPr>
          <p:spPr>
            <a:xfrm>
              <a:off x="5357004" y="2018582"/>
              <a:ext cx="2717320" cy="2717320"/>
            </a:xfrm>
            <a:prstGeom prst="blockArc">
              <a:avLst>
                <a:gd name="adj1" fmla="val 18275118"/>
                <a:gd name="adj2" fmla="val 21544329"/>
                <a:gd name="adj3" fmla="val 3039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9" name="フローチャート : 抜出し 8"/>
            <p:cNvSpPr/>
            <p:nvPr/>
          </p:nvSpPr>
          <p:spPr>
            <a:xfrm rot="19875958">
              <a:off x="6336840" y="2218624"/>
              <a:ext cx="222130" cy="1212012"/>
            </a:xfrm>
            <a:prstGeom prst="flowChartExtra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0" name="コンテンツ プレースホルダー 2"/>
          <p:cNvSpPr>
            <a:spLocks noGrp="1"/>
          </p:cNvSpPr>
          <p:nvPr>
            <p:ph idx="1"/>
          </p:nvPr>
        </p:nvSpPr>
        <p:spPr>
          <a:xfrm>
            <a:off x="500332" y="1610124"/>
            <a:ext cx="4459857" cy="4989084"/>
          </a:xfrm>
        </p:spPr>
        <p:txBody>
          <a:bodyPr>
            <a:normAutofit/>
          </a:bodyPr>
          <a:lstStyle/>
          <a:p>
            <a:pPr>
              <a:buFont typeface="Wingdings" panose="05000000000000000000" pitchFamily="2" charset="2"/>
              <a:buChar char="n"/>
            </a:pPr>
            <a:r>
              <a:rPr kumimoji="1" lang="ja-JP" altLang="en-US" b="1" dirty="0" smtClean="0"/>
              <a:t>振動値を毎日記録</a:t>
            </a:r>
            <a:endParaRPr lang="en-US" altLang="ja-JP" sz="1800" dirty="0" smtClean="0"/>
          </a:p>
          <a:p>
            <a:pPr marL="274320" lvl="1" indent="0">
              <a:buNone/>
            </a:pPr>
            <a:r>
              <a:rPr lang="ja-JP" altLang="en-US" sz="2000" dirty="0" smtClean="0"/>
              <a:t>振動値が大きくなる傾向がわかる。</a:t>
            </a:r>
            <a:endParaRPr lang="en-US" altLang="ja-JP" sz="2000" dirty="0" smtClean="0"/>
          </a:p>
          <a:p>
            <a:pPr marL="274320" lvl="1" indent="0">
              <a:buNone/>
            </a:pPr>
            <a:endParaRPr lang="en-US" altLang="ja-JP" sz="1800" dirty="0" smtClean="0"/>
          </a:p>
          <a:p>
            <a:pPr marL="274320" lvl="1" indent="0">
              <a:buNone/>
            </a:pPr>
            <a:endParaRPr lang="en-US" altLang="ja-JP" sz="1800" dirty="0" smtClean="0"/>
          </a:p>
          <a:p>
            <a:pPr marL="274320" lvl="1" indent="0">
              <a:buNone/>
            </a:pPr>
            <a:endParaRPr lang="en-US" altLang="ja-JP" sz="2000" dirty="0" smtClean="0"/>
          </a:p>
          <a:p>
            <a:pPr marL="274320" lvl="1" indent="0">
              <a:buNone/>
            </a:pPr>
            <a:endParaRPr lang="en-US" altLang="ja-JP" sz="2000" dirty="0"/>
          </a:p>
          <a:p>
            <a:pPr>
              <a:buFont typeface="Wingdings" panose="05000000000000000000" pitchFamily="2" charset="2"/>
              <a:buChar char="n"/>
            </a:pPr>
            <a:r>
              <a:rPr lang="en-US" altLang="ja-JP" b="1" dirty="0" smtClean="0"/>
              <a:t>FFT</a:t>
            </a:r>
            <a:r>
              <a:rPr lang="ja-JP" altLang="en-US" b="1" dirty="0" smtClean="0"/>
              <a:t>を毎月記録</a:t>
            </a:r>
            <a:endParaRPr lang="en-US" altLang="ja-JP" b="1" dirty="0" smtClean="0"/>
          </a:p>
          <a:p>
            <a:pPr marL="274320" lvl="1" indent="0">
              <a:buNone/>
            </a:pPr>
            <a:r>
              <a:rPr lang="ja-JP" altLang="en-US" sz="2000" dirty="0" smtClean="0"/>
              <a:t>振動の周波数成分の変化がわかる。</a:t>
            </a:r>
            <a:endParaRPr lang="en-US" altLang="ja-JP" sz="2000" dirty="0"/>
          </a:p>
          <a:p>
            <a:pPr marL="274320" lvl="1" indent="0">
              <a:buNone/>
            </a:pPr>
            <a:endParaRPr lang="en-US" altLang="ja-JP" sz="1800" dirty="0" smtClean="0"/>
          </a:p>
        </p:txBody>
      </p:sp>
      <p:pic>
        <p:nvPicPr>
          <p:cNvPr id="4099"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b="9803"/>
          <a:stretch/>
        </p:blipFill>
        <p:spPr bwMode="auto">
          <a:xfrm>
            <a:off x="4833488" y="4109426"/>
            <a:ext cx="4085505" cy="24035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Google Shape;72;p2"/>
          <p:cNvSpPr txBox="1">
            <a:spLocks noGrp="1"/>
          </p:cNvSpPr>
          <p:nvPr>
            <p:ph type="sldNum" idx="12"/>
          </p:nvPr>
        </p:nvSpPr>
        <p:spPr>
          <a:xfrm>
            <a:off x="8048624" y="6610350"/>
            <a:ext cx="1057275" cy="24765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ltLang="ja-JP">
                <a:latin typeface="Meiryo"/>
                <a:ea typeface="Meiryo"/>
                <a:cs typeface="Meiryo"/>
                <a:sym typeface="Meiryo"/>
              </a:rPr>
              <a:t>10</a:t>
            </a:fld>
            <a:endParaRPr>
              <a:latin typeface="Meiryo"/>
              <a:ea typeface="Meiryo"/>
              <a:cs typeface="Meiryo"/>
              <a:sym typeface="Meiryo"/>
            </a:endParaRPr>
          </a:p>
        </p:txBody>
      </p:sp>
    </p:spTree>
    <p:extLst>
      <p:ext uri="{BB962C8B-B14F-4D97-AF65-F5344CB8AC3E}">
        <p14:creationId xmlns:p14="http://schemas.microsoft.com/office/powerpoint/2010/main" val="428761599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5"/>
          <p:cNvSpPr txBox="1">
            <a:spLocks noGrp="1"/>
          </p:cNvSpPr>
          <p:nvPr>
            <p:ph type="title"/>
          </p:nvPr>
        </p:nvSpPr>
        <p:spPr>
          <a:xfrm>
            <a:off x="457200" y="472121"/>
            <a:ext cx="8229600" cy="668098"/>
          </a:xfrm>
          <a:prstGeom prst="rect">
            <a:avLst/>
          </a:prstGeom>
          <a:noFill/>
          <a:ln>
            <a:noFill/>
          </a:ln>
        </p:spPr>
        <p:txBody>
          <a:bodyPr spcFirstLastPara="1" wrap="square" lIns="91425" tIns="45700" rIns="91425" bIns="45700" anchor="b" anchorCtr="0">
            <a:normAutofit/>
          </a:bodyPr>
          <a:lstStyle/>
          <a:p>
            <a:pPr marL="457200" lvl="0" indent="-457200" algn="l" rtl="0">
              <a:spcBef>
                <a:spcPts val="0"/>
              </a:spcBef>
              <a:spcAft>
                <a:spcPts val="0"/>
              </a:spcAft>
              <a:buClr>
                <a:schemeClr val="accent1"/>
              </a:buClr>
              <a:buSzPts val="3200"/>
              <a:buFont typeface="Noto Sans Symbols"/>
              <a:buChar char="◆"/>
            </a:pPr>
            <a:r>
              <a:rPr lang="ja-JP"/>
              <a:t>ベアリング傷の検出</a:t>
            </a:r>
            <a:endParaRPr>
              <a:solidFill>
                <a:schemeClr val="accent1"/>
              </a:solidFill>
            </a:endParaRPr>
          </a:p>
        </p:txBody>
      </p:sp>
      <p:pic>
        <p:nvPicPr>
          <p:cNvPr id="153" name="Google Shape;153;p5"/>
          <p:cNvPicPr preferRelativeResize="0"/>
          <p:nvPr/>
        </p:nvPicPr>
        <p:blipFill rotWithShape="1">
          <a:blip r:embed="rId3">
            <a:alphaModFix/>
          </a:blip>
          <a:srcRect/>
          <a:stretch/>
        </p:blipFill>
        <p:spPr>
          <a:xfrm>
            <a:off x="365431" y="1388960"/>
            <a:ext cx="8373763" cy="4004843"/>
          </a:xfrm>
          <a:prstGeom prst="rect">
            <a:avLst/>
          </a:prstGeom>
          <a:noFill/>
          <a:ln>
            <a:noFill/>
          </a:ln>
        </p:spPr>
      </p:pic>
      <p:sp>
        <p:nvSpPr>
          <p:cNvPr id="154" name="Google Shape;154;p5"/>
          <p:cNvSpPr/>
          <p:nvPr/>
        </p:nvSpPr>
        <p:spPr>
          <a:xfrm>
            <a:off x="421405" y="5647719"/>
            <a:ext cx="7958673" cy="1019299"/>
          </a:xfrm>
          <a:prstGeom prst="wedgeRoundRectCallout">
            <a:avLst>
              <a:gd name="adj1" fmla="val 14899"/>
              <a:gd name="adj2" fmla="val -36567"/>
              <a:gd name="adj3" fmla="val 16667"/>
            </a:avLst>
          </a:prstGeom>
          <a:solidFill>
            <a:schemeClr val="accent5">
              <a:lumMod val="20000"/>
              <a:lumOff val="80000"/>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ja-JP" sz="2400" b="1" dirty="0">
                <a:solidFill>
                  <a:schemeClr val="accent2"/>
                </a:solidFill>
                <a:latin typeface="Meiryo"/>
                <a:ea typeface="Meiryo"/>
                <a:cs typeface="Meiryo"/>
                <a:sym typeface="Meiryo"/>
              </a:rPr>
              <a:t>◆ベアリング傷を早期に発見するには加速度が一番！</a:t>
            </a:r>
            <a:endParaRPr sz="2400" b="1" dirty="0">
              <a:solidFill>
                <a:schemeClr val="accent2"/>
              </a:solidFill>
              <a:latin typeface="Meiryo"/>
              <a:ea typeface="Meiryo"/>
              <a:cs typeface="Meiryo"/>
              <a:sym typeface="Meiryo"/>
            </a:endParaRPr>
          </a:p>
          <a:p>
            <a:pPr marL="0" marR="0" lvl="0" indent="0" algn="l" rtl="0">
              <a:spcBef>
                <a:spcPts val="0"/>
              </a:spcBef>
              <a:spcAft>
                <a:spcPts val="0"/>
              </a:spcAft>
              <a:buNone/>
            </a:pPr>
            <a:r>
              <a:rPr lang="ja-JP" sz="2400" b="1" dirty="0">
                <a:solidFill>
                  <a:schemeClr val="accent2"/>
                </a:solidFill>
                <a:latin typeface="Meiryo"/>
                <a:ea typeface="Meiryo"/>
                <a:cs typeface="Meiryo"/>
                <a:sym typeface="Meiryo"/>
              </a:rPr>
              <a:t>◆事前のメンテナンス計画が立てられる！</a:t>
            </a:r>
            <a:endParaRPr sz="2400" b="1" dirty="0">
              <a:solidFill>
                <a:schemeClr val="accent2"/>
              </a:solidFill>
              <a:latin typeface="Meiryo"/>
              <a:ea typeface="Meiryo"/>
              <a:cs typeface="Meiryo"/>
              <a:sym typeface="Meiryo"/>
            </a:endParaRPr>
          </a:p>
        </p:txBody>
      </p:sp>
      <p:sp>
        <p:nvSpPr>
          <p:cNvPr id="155" name="Google Shape;155;p5"/>
          <p:cNvSpPr txBox="1"/>
          <p:nvPr/>
        </p:nvSpPr>
        <p:spPr>
          <a:xfrm>
            <a:off x="238622" y="2010906"/>
            <a:ext cx="1693394" cy="369332"/>
          </a:xfrm>
          <a:prstGeom prst="rect">
            <a:avLst/>
          </a:prstGeom>
          <a:solidFill>
            <a:srgbClr val="F2F2F2"/>
          </a:solidFill>
          <a:ln w="9525" cap="flat" cmpd="sng">
            <a:solidFill>
              <a:srgbClr val="7F7F7F"/>
            </a:solidFill>
            <a:prstDash val="solid"/>
            <a:round/>
            <a:headEnd type="none" w="sm" len="sm"/>
            <a:tailEnd type="none" w="sm" len="sm"/>
          </a:ln>
        </p:spPr>
        <p:txBody>
          <a:bodyPr spcFirstLastPara="1" wrap="square" lIns="91425" tIns="45700" rIns="91425" bIns="45700" anchor="ctr" anchorCtr="1">
            <a:spAutoFit/>
          </a:bodyPr>
          <a:lstStyle/>
          <a:p>
            <a:pPr marL="0" marR="0" lvl="0" indent="0" algn="l" rtl="0">
              <a:spcBef>
                <a:spcPts val="0"/>
              </a:spcBef>
              <a:spcAft>
                <a:spcPts val="0"/>
              </a:spcAft>
              <a:buNone/>
            </a:pPr>
            <a:r>
              <a:rPr lang="ja-JP" sz="1800">
                <a:solidFill>
                  <a:srgbClr val="3F3F3F"/>
                </a:solidFill>
                <a:latin typeface="Meiryo"/>
                <a:ea typeface="Meiryo"/>
                <a:cs typeface="Meiryo"/>
                <a:sym typeface="Meiryo"/>
              </a:rPr>
              <a:t>変位（振幅）</a:t>
            </a:r>
            <a:endParaRPr sz="1800">
              <a:solidFill>
                <a:srgbClr val="3F3F3F"/>
              </a:solidFill>
              <a:latin typeface="Meiryo"/>
              <a:ea typeface="Meiryo"/>
              <a:cs typeface="Meiryo"/>
              <a:sym typeface="Meiryo"/>
            </a:endParaRPr>
          </a:p>
        </p:txBody>
      </p:sp>
      <p:sp>
        <p:nvSpPr>
          <p:cNvPr id="156" name="Google Shape;156;p5"/>
          <p:cNvSpPr txBox="1"/>
          <p:nvPr/>
        </p:nvSpPr>
        <p:spPr>
          <a:xfrm>
            <a:off x="238622" y="3206712"/>
            <a:ext cx="1008112" cy="369332"/>
          </a:xfrm>
          <a:prstGeom prst="rect">
            <a:avLst/>
          </a:prstGeom>
          <a:solidFill>
            <a:srgbClr val="F2F2F2"/>
          </a:solidFill>
          <a:ln w="9525" cap="flat" cmpd="sng">
            <a:solidFill>
              <a:srgbClr val="7F7F7F"/>
            </a:solidFill>
            <a:prstDash val="solid"/>
            <a:round/>
            <a:headEnd type="none" w="sm" len="sm"/>
            <a:tailEnd type="none" w="sm" len="sm"/>
          </a:ln>
        </p:spPr>
        <p:txBody>
          <a:bodyPr spcFirstLastPara="1" wrap="square" lIns="91425" tIns="45700" rIns="91425" bIns="45700" anchor="ctr" anchorCtr="1">
            <a:spAutoFit/>
          </a:bodyPr>
          <a:lstStyle/>
          <a:p>
            <a:pPr marL="0" marR="0" lvl="0" indent="0" algn="l" rtl="0">
              <a:spcBef>
                <a:spcPts val="0"/>
              </a:spcBef>
              <a:spcAft>
                <a:spcPts val="0"/>
              </a:spcAft>
              <a:buNone/>
            </a:pPr>
            <a:r>
              <a:rPr lang="ja-JP" sz="1800">
                <a:solidFill>
                  <a:srgbClr val="3F3F3F"/>
                </a:solidFill>
                <a:latin typeface="Meiryo"/>
                <a:ea typeface="Meiryo"/>
                <a:cs typeface="Meiryo"/>
                <a:sym typeface="Meiryo"/>
              </a:rPr>
              <a:t>速度</a:t>
            </a:r>
            <a:endParaRPr sz="1800">
              <a:solidFill>
                <a:srgbClr val="3F3F3F"/>
              </a:solidFill>
              <a:latin typeface="Meiryo"/>
              <a:ea typeface="Meiryo"/>
              <a:cs typeface="Meiryo"/>
              <a:sym typeface="Meiryo"/>
            </a:endParaRPr>
          </a:p>
        </p:txBody>
      </p:sp>
      <p:sp>
        <p:nvSpPr>
          <p:cNvPr id="157" name="Google Shape;157;p5"/>
          <p:cNvSpPr txBox="1"/>
          <p:nvPr/>
        </p:nvSpPr>
        <p:spPr>
          <a:xfrm>
            <a:off x="238622" y="4435494"/>
            <a:ext cx="1021010" cy="369332"/>
          </a:xfrm>
          <a:prstGeom prst="rect">
            <a:avLst/>
          </a:prstGeom>
          <a:solidFill>
            <a:srgbClr val="F2F2F2"/>
          </a:solidFill>
          <a:ln w="9525" cap="flat" cmpd="sng">
            <a:solidFill>
              <a:srgbClr val="7F7F7F"/>
            </a:solidFill>
            <a:prstDash val="solid"/>
            <a:round/>
            <a:headEnd type="none" w="sm" len="sm"/>
            <a:tailEnd type="none" w="sm" len="sm"/>
          </a:ln>
        </p:spPr>
        <p:txBody>
          <a:bodyPr spcFirstLastPara="1" wrap="square" lIns="91425" tIns="45700" rIns="91425" bIns="45700" anchor="ctr" anchorCtr="1">
            <a:spAutoFit/>
          </a:bodyPr>
          <a:lstStyle/>
          <a:p>
            <a:pPr marL="0" marR="0" lvl="0" indent="0" algn="l" rtl="0">
              <a:spcBef>
                <a:spcPts val="0"/>
              </a:spcBef>
              <a:spcAft>
                <a:spcPts val="0"/>
              </a:spcAft>
              <a:buNone/>
            </a:pPr>
            <a:r>
              <a:rPr lang="ja-JP" sz="1800">
                <a:solidFill>
                  <a:srgbClr val="3F3F3F"/>
                </a:solidFill>
                <a:latin typeface="Meiryo"/>
                <a:ea typeface="Meiryo"/>
                <a:cs typeface="Meiryo"/>
                <a:sym typeface="Meiryo"/>
              </a:rPr>
              <a:t>加速度</a:t>
            </a:r>
            <a:endParaRPr sz="1800">
              <a:solidFill>
                <a:srgbClr val="3F3F3F"/>
              </a:solidFill>
              <a:latin typeface="Meiryo"/>
              <a:ea typeface="Meiryo"/>
              <a:cs typeface="Meiryo"/>
              <a:sym typeface="Meiryo"/>
            </a:endParaRPr>
          </a:p>
        </p:txBody>
      </p:sp>
      <p:sp>
        <p:nvSpPr>
          <p:cNvPr id="158" name="Google Shape;158;p5"/>
          <p:cNvSpPr txBox="1"/>
          <p:nvPr/>
        </p:nvSpPr>
        <p:spPr>
          <a:xfrm>
            <a:off x="5749925" y="5393803"/>
            <a:ext cx="3094044" cy="253916"/>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ja-JP" sz="1050">
                <a:solidFill>
                  <a:schemeClr val="dk1"/>
                </a:solidFill>
                <a:latin typeface="Meiryo"/>
                <a:ea typeface="Meiryo"/>
                <a:cs typeface="Meiryo"/>
                <a:sym typeface="Meiryo"/>
              </a:rPr>
              <a:t>※上記は弊社水潤滑による試験の一例です。</a:t>
            </a:r>
            <a:endParaRPr/>
          </a:p>
        </p:txBody>
      </p:sp>
      <p:sp>
        <p:nvSpPr>
          <p:cNvPr id="10" name="Google Shape;72;p2"/>
          <p:cNvSpPr txBox="1">
            <a:spLocks noGrp="1"/>
          </p:cNvSpPr>
          <p:nvPr>
            <p:ph type="sldNum" idx="12"/>
          </p:nvPr>
        </p:nvSpPr>
        <p:spPr>
          <a:xfrm>
            <a:off x="8048624" y="6610350"/>
            <a:ext cx="1057275" cy="24765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ltLang="ja-JP">
                <a:latin typeface="Meiryo"/>
                <a:ea typeface="Meiryo"/>
                <a:cs typeface="Meiryo"/>
                <a:sym typeface="Meiryo"/>
              </a:rPr>
              <a:t>11</a:t>
            </a:fld>
            <a:endParaRPr>
              <a:latin typeface="Meiryo"/>
              <a:ea typeface="Meiryo"/>
              <a:cs typeface="Meiryo"/>
              <a:sym typeface="Meiryo"/>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86532" y="2511577"/>
            <a:ext cx="6081118" cy="38326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タイトル 1"/>
          <p:cNvSpPr>
            <a:spLocks noGrp="1"/>
          </p:cNvSpPr>
          <p:nvPr>
            <p:ph type="title"/>
          </p:nvPr>
        </p:nvSpPr>
        <p:spPr/>
        <p:txBody>
          <a:bodyPr/>
          <a:lstStyle/>
          <a:p>
            <a:r>
              <a:rPr kumimoji="1" lang="ja-JP" altLang="en-US" dirty="0" smtClean="0"/>
              <a:t>初期のベアリング傷</a:t>
            </a:r>
            <a:endParaRPr kumimoji="1" lang="ja-JP" altLang="en-US" dirty="0"/>
          </a:p>
        </p:txBody>
      </p:sp>
      <p:sp>
        <p:nvSpPr>
          <p:cNvPr id="23" name="コンテンツ プレースホルダー 2"/>
          <p:cNvSpPr txBox="1">
            <a:spLocks/>
          </p:cNvSpPr>
          <p:nvPr/>
        </p:nvSpPr>
        <p:spPr>
          <a:xfrm>
            <a:off x="197929" y="1241730"/>
            <a:ext cx="8574596" cy="236824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kumimoji="1" sz="2800" kern="1200">
                <a:solidFill>
                  <a:schemeClr val="tx1">
                    <a:lumMod val="75000"/>
                    <a:lumOff val="25000"/>
                  </a:schemeClr>
                </a:solidFill>
                <a:latin typeface="メイリオ" panose="020B0604030504040204" pitchFamily="50" charset="-128"/>
                <a:ea typeface="メイリオ" panose="020B0604030504040204" pitchFamily="50" charset="-128"/>
                <a:cs typeface="+mn-cs"/>
              </a:defRPr>
            </a:lvl1pPr>
            <a:lvl2pPr marL="742950" indent="-285750" algn="l" defTabSz="914400" rtl="0" eaLnBrk="1" latinLnBrk="0" hangingPunct="1">
              <a:spcBef>
                <a:spcPct val="20000"/>
              </a:spcBef>
              <a:buFont typeface="Arial" panose="020B0604020202020204" pitchFamily="34" charset="0"/>
              <a:buChar char="–"/>
              <a:defRPr kumimoji="1" sz="2400" kern="1200">
                <a:solidFill>
                  <a:schemeClr val="tx1">
                    <a:lumMod val="75000"/>
                    <a:lumOff val="25000"/>
                  </a:schemeClr>
                </a:solidFill>
                <a:latin typeface="メイリオ" panose="020B0604030504040204" pitchFamily="50" charset="-128"/>
                <a:ea typeface="メイリオ" panose="020B0604030504040204" pitchFamily="50" charset="-128"/>
                <a:cs typeface="+mn-cs"/>
              </a:defRPr>
            </a:lvl2pPr>
            <a:lvl3pPr marL="1143000" indent="-228600" algn="l" defTabSz="914400" rtl="0" eaLnBrk="1" latinLnBrk="0" hangingPunct="1">
              <a:spcBef>
                <a:spcPct val="20000"/>
              </a:spcBef>
              <a:buFont typeface="Arial" panose="020B0604020202020204" pitchFamily="34" charset="0"/>
              <a:buChar char="•"/>
              <a:defRPr kumimoji="1" sz="1800" kern="1200">
                <a:solidFill>
                  <a:schemeClr val="tx1">
                    <a:lumMod val="75000"/>
                    <a:lumOff val="25000"/>
                  </a:schemeClr>
                </a:solidFill>
                <a:latin typeface="メイリオ" panose="020B0604030504040204" pitchFamily="50" charset="-128"/>
                <a:ea typeface="メイリオ" panose="020B0604030504040204" pitchFamily="50" charset="-128"/>
                <a:cs typeface="+mn-cs"/>
              </a:defRPr>
            </a:lvl3pPr>
            <a:lvl4pPr marL="1600200" indent="-228600" algn="l" defTabSz="914400" rtl="0" eaLnBrk="1" latinLnBrk="0" hangingPunct="1">
              <a:spcBef>
                <a:spcPct val="20000"/>
              </a:spcBef>
              <a:buFont typeface="Arial" panose="020B0604020202020204" pitchFamily="34" charset="0"/>
              <a:buChar char="–"/>
              <a:defRPr kumimoji="1" sz="2000" kern="1200">
                <a:solidFill>
                  <a:schemeClr val="tx1">
                    <a:lumMod val="75000"/>
                    <a:lumOff val="25000"/>
                  </a:schemeClr>
                </a:solidFill>
                <a:latin typeface="メイリオ" panose="020B0604030504040204" pitchFamily="50" charset="-128"/>
                <a:ea typeface="メイリオ" panose="020B0604030504040204" pitchFamily="50" charset="-128"/>
                <a:cs typeface="+mn-cs"/>
              </a:defRPr>
            </a:lvl4pPr>
            <a:lvl5pPr marL="2057400" indent="-228600" algn="l" defTabSz="914400" rtl="0" eaLnBrk="1" latinLnBrk="0" hangingPunct="1">
              <a:spcBef>
                <a:spcPct val="20000"/>
              </a:spcBef>
              <a:buFont typeface="Arial" panose="020B0604020202020204" pitchFamily="34" charset="0"/>
              <a:buChar char="»"/>
              <a:defRPr kumimoji="1" sz="2000" kern="1200">
                <a:solidFill>
                  <a:schemeClr val="tx1">
                    <a:lumMod val="75000"/>
                    <a:lumOff val="25000"/>
                  </a:schemeClr>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a:lstStyle>
          <a:p>
            <a:pPr marL="0" indent="0">
              <a:buNone/>
            </a:pPr>
            <a:r>
              <a:rPr lang="ja-JP" altLang="en-US" dirty="0"/>
              <a:t> </a:t>
            </a:r>
            <a:r>
              <a:rPr lang="ja-JP" altLang="en-US" dirty="0" smtClean="0"/>
              <a:t>ベアリングの初期の傷は </a:t>
            </a:r>
            <a:r>
              <a:rPr lang="en-US" altLang="ja-JP" dirty="0" smtClean="0"/>
              <a:t>1,000 Hz </a:t>
            </a:r>
            <a:r>
              <a:rPr lang="ja-JP" altLang="en-US" dirty="0" smtClean="0"/>
              <a:t>では見えない。</a:t>
            </a:r>
            <a:endParaRPr lang="en-US" altLang="ja-JP" dirty="0" smtClean="0"/>
          </a:p>
          <a:p>
            <a:pPr marL="457200" lvl="1" indent="0">
              <a:buNone/>
            </a:pPr>
            <a:r>
              <a:rPr lang="ja-JP" altLang="en-US" dirty="0" smtClean="0"/>
              <a:t>→ 初期の傷は </a:t>
            </a:r>
            <a:r>
              <a:rPr lang="en-US" altLang="ja-JP" dirty="0" smtClean="0"/>
              <a:t>2,000 Hz </a:t>
            </a:r>
            <a:r>
              <a:rPr lang="ja-JP" altLang="en-US" dirty="0" smtClean="0"/>
              <a:t>以上から現れる。</a:t>
            </a:r>
            <a:endParaRPr lang="en-US" altLang="ja-JP" dirty="0" smtClean="0"/>
          </a:p>
        </p:txBody>
      </p:sp>
      <p:sp>
        <p:nvSpPr>
          <p:cNvPr id="20" name="角丸四角形吹き出し 19"/>
          <p:cNvSpPr/>
          <p:nvPr/>
        </p:nvSpPr>
        <p:spPr>
          <a:xfrm>
            <a:off x="990599" y="5252707"/>
            <a:ext cx="1943455" cy="576593"/>
          </a:xfrm>
          <a:prstGeom prst="wedgeRoundRectCallout">
            <a:avLst>
              <a:gd name="adj1" fmla="val 31934"/>
              <a:gd name="adj2" fmla="val -83184"/>
              <a:gd name="adj3" fmla="val 16667"/>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800" b="1" dirty="0" smtClean="0">
                <a:solidFill>
                  <a:schemeClr val="bg1"/>
                </a:solidFill>
                <a:latin typeface="メイリオ" panose="020B0604030504040204" pitchFamily="50" charset="-128"/>
                <a:ea typeface="メイリオ" panose="020B0604030504040204" pitchFamily="50" charset="-128"/>
              </a:rPr>
              <a:t>1000Hz</a:t>
            </a:r>
            <a:r>
              <a:rPr kumimoji="1" lang="ja-JP" altLang="en-US" sz="1800" b="1" dirty="0" smtClean="0">
                <a:solidFill>
                  <a:schemeClr val="bg1"/>
                </a:solidFill>
                <a:latin typeface="メイリオ" panose="020B0604030504040204" pitchFamily="50" charset="-128"/>
                <a:ea typeface="メイリオ" panose="020B0604030504040204" pitchFamily="50" charset="-128"/>
              </a:rPr>
              <a:t>の範囲</a:t>
            </a:r>
            <a:endParaRPr kumimoji="1" lang="ja-JP" altLang="en-US" sz="1800" b="1" dirty="0">
              <a:solidFill>
                <a:schemeClr val="bg1"/>
              </a:solidFill>
              <a:latin typeface="メイリオ" panose="020B0604030504040204" pitchFamily="50" charset="-128"/>
              <a:ea typeface="メイリオ" panose="020B0604030504040204" pitchFamily="50" charset="-128"/>
            </a:endParaRPr>
          </a:p>
        </p:txBody>
      </p:sp>
      <p:sp>
        <p:nvSpPr>
          <p:cNvPr id="21" name="左中かっこ 20"/>
          <p:cNvSpPr/>
          <p:nvPr/>
        </p:nvSpPr>
        <p:spPr>
          <a:xfrm rot="17699194">
            <a:off x="2557440" y="4701530"/>
            <a:ext cx="274419" cy="400366"/>
          </a:xfrm>
          <a:prstGeom prst="leftBrace">
            <a:avLst/>
          </a:prstGeom>
          <a:ln w="539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7" name="Google Shape;72;p2"/>
          <p:cNvSpPr txBox="1">
            <a:spLocks noGrp="1"/>
          </p:cNvSpPr>
          <p:nvPr>
            <p:ph type="sldNum" idx="12"/>
          </p:nvPr>
        </p:nvSpPr>
        <p:spPr>
          <a:xfrm>
            <a:off x="8048624" y="6610350"/>
            <a:ext cx="1057275" cy="24765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ltLang="ja-JP">
                <a:latin typeface="Meiryo"/>
                <a:ea typeface="Meiryo"/>
                <a:cs typeface="Meiryo"/>
                <a:sym typeface="Meiryo"/>
              </a:rPr>
              <a:t>12</a:t>
            </a:fld>
            <a:endParaRPr>
              <a:latin typeface="Meiryo"/>
              <a:ea typeface="Meiryo"/>
              <a:cs typeface="Meiryo"/>
              <a:sym typeface="Meiryo"/>
            </a:endParaRPr>
          </a:p>
        </p:txBody>
      </p:sp>
    </p:spTree>
    <p:extLst>
      <p:ext uri="{BB962C8B-B14F-4D97-AF65-F5344CB8AC3E}">
        <p14:creationId xmlns:p14="http://schemas.microsoft.com/office/powerpoint/2010/main" val="298515877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ja-JP" altLang="en-US" dirty="0" smtClean="0"/>
              <a:t>一般的な振動監視</a:t>
            </a:r>
            <a:endParaRPr kumimoji="1" lang="ja-JP" altLang="en-US" dirty="0"/>
          </a:p>
        </p:txBody>
      </p:sp>
      <p:sp>
        <p:nvSpPr>
          <p:cNvPr id="3" name="テキスト プレースホルダー 2"/>
          <p:cNvSpPr>
            <a:spLocks noGrp="1"/>
          </p:cNvSpPr>
          <p:nvPr>
            <p:ph type="body" idx="1"/>
          </p:nvPr>
        </p:nvSpPr>
        <p:spPr/>
        <p:txBody>
          <a:bodyPr>
            <a:normAutofit/>
          </a:bodyPr>
          <a:lstStyle/>
          <a:p>
            <a:pPr marL="50800" indent="0">
              <a:buNone/>
            </a:pPr>
            <a:endParaRPr kumimoji="1" lang="en-US" altLang="ja-JP" sz="2400" dirty="0" smtClean="0"/>
          </a:p>
          <a:p>
            <a:pPr marL="50800" indent="0">
              <a:buNone/>
            </a:pPr>
            <a:endParaRPr kumimoji="1" lang="en-US" altLang="ja-JP" sz="900" dirty="0" smtClean="0"/>
          </a:p>
          <a:p>
            <a:pPr marL="50800" indent="0">
              <a:buNone/>
            </a:pPr>
            <a:r>
              <a:rPr kumimoji="1" lang="ja-JP" altLang="en-US" sz="2400" dirty="0" smtClean="0"/>
              <a:t>振動レベル</a:t>
            </a:r>
            <a:r>
              <a:rPr kumimoji="1" lang="en-US" altLang="ja-JP" sz="2400" dirty="0" smtClean="0"/>
              <a:t>(</a:t>
            </a:r>
            <a:r>
              <a:rPr kumimoji="1" lang="ja-JP" altLang="en-US" sz="2400" dirty="0" smtClean="0"/>
              <a:t>加速度</a:t>
            </a:r>
            <a:r>
              <a:rPr kumimoji="1" lang="en-US" altLang="ja-JP" sz="2400" dirty="0" smtClean="0"/>
              <a:t>RMS</a:t>
            </a:r>
            <a:r>
              <a:rPr kumimoji="1" lang="ja-JP" altLang="en-US" sz="2400" dirty="0" err="1" smtClean="0"/>
              <a:t>、</a:t>
            </a:r>
            <a:r>
              <a:rPr kumimoji="1" lang="ja-JP" altLang="en-US" sz="2400" dirty="0" smtClean="0"/>
              <a:t>速度</a:t>
            </a:r>
            <a:r>
              <a:rPr kumimoji="1" lang="en-US" altLang="ja-JP" sz="2400" dirty="0" smtClean="0"/>
              <a:t>RMS)</a:t>
            </a:r>
            <a:r>
              <a:rPr kumimoji="1" lang="ja-JP" altLang="en-US" sz="2400" dirty="0" smtClean="0"/>
              <a:t>に閾値を設けて、</a:t>
            </a:r>
            <a:endParaRPr kumimoji="1" lang="en-US" altLang="ja-JP" sz="2400" dirty="0" smtClean="0"/>
          </a:p>
          <a:p>
            <a:pPr marL="50800" indent="0">
              <a:buNone/>
            </a:pPr>
            <a:r>
              <a:rPr kumimoji="1" lang="ja-JP" altLang="en-US" sz="2400" dirty="0" smtClean="0"/>
              <a:t>振動が増加する</a:t>
            </a:r>
            <a:r>
              <a:rPr kumimoji="1" lang="en-US" altLang="ja-JP" sz="2400" dirty="0" smtClean="0"/>
              <a:t>(</a:t>
            </a:r>
            <a:r>
              <a:rPr kumimoji="1" lang="ja-JP" altLang="en-US" sz="2400" dirty="0" smtClean="0"/>
              <a:t>振動レベルが上がる</a:t>
            </a:r>
            <a:r>
              <a:rPr kumimoji="1" lang="en-US" altLang="ja-JP" sz="2400" dirty="0" smtClean="0"/>
              <a:t>)</a:t>
            </a:r>
            <a:r>
              <a:rPr kumimoji="1" lang="ja-JP" altLang="en-US" sz="2400" dirty="0" smtClean="0"/>
              <a:t>とメンテナンスを実施する手法が一般的である。</a:t>
            </a:r>
            <a:endParaRPr kumimoji="1" lang="en-US" altLang="ja-JP" sz="2400" dirty="0" smtClean="0"/>
          </a:p>
        </p:txBody>
      </p:sp>
      <p:pic>
        <p:nvPicPr>
          <p:cNvPr id="5" name="Picture 3"/>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893038" y="3640401"/>
            <a:ext cx="7535513" cy="2321237"/>
          </a:xfrm>
          <a:prstGeom prst="rect">
            <a:avLst/>
          </a:prstGeom>
          <a:noFill/>
          <a:ln w="9525">
            <a:solidFill>
              <a:schemeClr val="bg1">
                <a:lumMod val="75000"/>
              </a:schemeClr>
            </a:solidFill>
            <a:miter lim="800000"/>
            <a:headEnd/>
            <a:tailEnd/>
          </a:ln>
          <a:extLst>
            <a:ext uri="{909E8E84-426E-40DD-AFC4-6F175D3DCCD1}">
              <a14:hiddenFill xmlns:a14="http://schemas.microsoft.com/office/drawing/2010/main">
                <a:solidFill>
                  <a:schemeClr val="accent1"/>
                </a:solidFill>
              </a14:hiddenFill>
            </a:ext>
          </a:extLst>
        </p:spPr>
      </p:pic>
      <p:sp>
        <p:nvSpPr>
          <p:cNvPr id="6" name="四角形吹き出し 5"/>
          <p:cNvSpPr/>
          <p:nvPr/>
        </p:nvSpPr>
        <p:spPr>
          <a:xfrm>
            <a:off x="2835553" y="4026498"/>
            <a:ext cx="1488587" cy="636881"/>
          </a:xfrm>
          <a:prstGeom prst="wedgeRectCallout">
            <a:avLst>
              <a:gd name="adj1" fmla="val 74143"/>
              <a:gd name="adj2" fmla="val 36065"/>
            </a:avLst>
          </a:prstGeom>
          <a:solidFill>
            <a:schemeClr val="accent3">
              <a:lumMod val="20000"/>
              <a:lumOff val="80000"/>
            </a:schemeClr>
          </a:solidFill>
          <a:ln w="6350">
            <a:solidFill>
              <a:schemeClr val="accent3"/>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ja-JP" altLang="en-US" sz="1600" dirty="0" smtClean="0">
                <a:solidFill>
                  <a:schemeClr val="tx1">
                    <a:lumMod val="75000"/>
                    <a:lumOff val="25000"/>
                  </a:schemeClr>
                </a:solidFill>
                <a:latin typeface="メイリオ" panose="020B0604030504040204" pitchFamily="50" charset="-128"/>
                <a:ea typeface="メイリオ" panose="020B0604030504040204" pitchFamily="50" charset="-128"/>
              </a:rPr>
              <a:t>振動加速度</a:t>
            </a:r>
            <a:endParaRPr lang="en-US" altLang="ja-JP" sz="1600" dirty="0" smtClean="0">
              <a:solidFill>
                <a:schemeClr val="tx1">
                  <a:lumMod val="75000"/>
                  <a:lumOff val="25000"/>
                </a:schemeClr>
              </a:solidFill>
              <a:latin typeface="メイリオ" panose="020B0604030504040204" pitchFamily="50" charset="-128"/>
              <a:ea typeface="メイリオ" panose="020B0604030504040204" pitchFamily="50" charset="-128"/>
            </a:endParaRPr>
          </a:p>
          <a:p>
            <a:pPr algn="ctr"/>
            <a:r>
              <a:rPr kumimoji="1" lang="ja-JP" altLang="en-US" sz="1600" dirty="0" smtClean="0">
                <a:solidFill>
                  <a:schemeClr val="tx1">
                    <a:lumMod val="75000"/>
                    <a:lumOff val="25000"/>
                  </a:schemeClr>
                </a:solidFill>
                <a:latin typeface="メイリオ" panose="020B0604030504040204" pitchFamily="50" charset="-128"/>
                <a:ea typeface="メイリオ" panose="020B0604030504040204" pitchFamily="50" charset="-128"/>
              </a:rPr>
              <a:t>の上昇を確認</a:t>
            </a:r>
            <a:endParaRPr kumimoji="1" lang="ja-JP" altLang="en-US" sz="1600" dirty="0">
              <a:solidFill>
                <a:schemeClr val="tx1">
                  <a:lumMod val="75000"/>
                  <a:lumOff val="25000"/>
                </a:schemeClr>
              </a:solidFill>
              <a:latin typeface="メイリオ" panose="020B0604030504040204" pitchFamily="50" charset="-128"/>
              <a:ea typeface="メイリオ" panose="020B0604030504040204" pitchFamily="50" charset="-128"/>
            </a:endParaRPr>
          </a:p>
        </p:txBody>
      </p:sp>
      <p:sp>
        <p:nvSpPr>
          <p:cNvPr id="13" name="四角形吹き出し 12"/>
          <p:cNvSpPr/>
          <p:nvPr/>
        </p:nvSpPr>
        <p:spPr>
          <a:xfrm>
            <a:off x="6251106" y="5433473"/>
            <a:ext cx="1703607" cy="598205"/>
          </a:xfrm>
          <a:prstGeom prst="wedgeRectCallout">
            <a:avLst>
              <a:gd name="adj1" fmla="val -72317"/>
              <a:gd name="adj2" fmla="val -50014"/>
            </a:avLst>
          </a:prstGeom>
          <a:solidFill>
            <a:schemeClr val="accent3">
              <a:lumMod val="20000"/>
              <a:lumOff val="80000"/>
            </a:schemeClr>
          </a:solidFill>
          <a:ln w="9525">
            <a:solidFill>
              <a:schemeClr val="accent3"/>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sz="1600" dirty="0" smtClean="0">
                <a:solidFill>
                  <a:schemeClr val="tx1">
                    <a:lumMod val="75000"/>
                    <a:lumOff val="25000"/>
                  </a:schemeClr>
                </a:solidFill>
                <a:latin typeface="メイリオ" panose="020B0604030504040204" pitchFamily="50" charset="-128"/>
                <a:ea typeface="メイリオ" panose="020B0604030504040204" pitchFamily="50" charset="-128"/>
              </a:rPr>
              <a:t>オイル注油後</a:t>
            </a:r>
            <a:endParaRPr kumimoji="1" lang="en-US" altLang="ja-JP" sz="1600" dirty="0" smtClean="0">
              <a:solidFill>
                <a:schemeClr val="tx1">
                  <a:lumMod val="75000"/>
                  <a:lumOff val="25000"/>
                </a:schemeClr>
              </a:solidFill>
              <a:latin typeface="メイリオ" panose="020B0604030504040204" pitchFamily="50" charset="-128"/>
              <a:ea typeface="メイリオ" panose="020B0604030504040204" pitchFamily="50" charset="-128"/>
            </a:endParaRPr>
          </a:p>
          <a:p>
            <a:pPr algn="ctr"/>
            <a:r>
              <a:rPr lang="ja-JP" altLang="en-US" sz="1600" dirty="0" smtClean="0">
                <a:solidFill>
                  <a:schemeClr val="tx1">
                    <a:lumMod val="75000"/>
                    <a:lumOff val="25000"/>
                  </a:schemeClr>
                </a:solidFill>
                <a:latin typeface="メイリオ" panose="020B0604030504040204" pitchFamily="50" charset="-128"/>
                <a:ea typeface="メイリオ" panose="020B0604030504040204" pitchFamily="50" charset="-128"/>
              </a:rPr>
              <a:t>振動が改善</a:t>
            </a:r>
            <a:endParaRPr kumimoji="1" lang="ja-JP" altLang="en-US" sz="1600" dirty="0">
              <a:solidFill>
                <a:schemeClr val="tx1">
                  <a:lumMod val="75000"/>
                  <a:lumOff val="25000"/>
                </a:schemeClr>
              </a:solidFill>
              <a:latin typeface="メイリオ" panose="020B0604030504040204" pitchFamily="50" charset="-128"/>
              <a:ea typeface="メイリオ" panose="020B0604030504040204" pitchFamily="50" charset="-128"/>
            </a:endParaRPr>
          </a:p>
        </p:txBody>
      </p:sp>
      <p:cxnSp>
        <p:nvCxnSpPr>
          <p:cNvPr id="14" name="直線コネクタ 13"/>
          <p:cNvCxnSpPr/>
          <p:nvPr/>
        </p:nvCxnSpPr>
        <p:spPr>
          <a:xfrm>
            <a:off x="1325461" y="4932673"/>
            <a:ext cx="4948616" cy="0"/>
          </a:xfrm>
          <a:prstGeom prst="line">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5" name="直線コネクタ 14"/>
          <p:cNvCxnSpPr>
            <a:endCxn id="16" idx="4"/>
          </p:cNvCxnSpPr>
          <p:nvPr/>
        </p:nvCxnSpPr>
        <p:spPr>
          <a:xfrm>
            <a:off x="1325461" y="3719925"/>
            <a:ext cx="4920347" cy="0"/>
          </a:xfrm>
          <a:prstGeom prst="line">
            <a:avLst/>
          </a:prstGeom>
          <a:ln w="38100">
            <a:solidFill>
              <a:schemeClr val="accent3"/>
            </a:solidFill>
          </a:ln>
        </p:spPr>
        <p:style>
          <a:lnRef idx="1">
            <a:schemeClr val="accent1"/>
          </a:lnRef>
          <a:fillRef idx="0">
            <a:schemeClr val="accent1"/>
          </a:fillRef>
          <a:effectRef idx="0">
            <a:schemeClr val="accent1"/>
          </a:effectRef>
          <a:fontRef idx="minor">
            <a:schemeClr val="tx1"/>
          </a:fontRef>
        </p:style>
      </p:cxnSp>
      <p:sp>
        <p:nvSpPr>
          <p:cNvPr id="16" name="角丸四角形吹き出し 15"/>
          <p:cNvSpPr/>
          <p:nvPr/>
        </p:nvSpPr>
        <p:spPr>
          <a:xfrm>
            <a:off x="6326869" y="3638872"/>
            <a:ext cx="603046" cy="239852"/>
          </a:xfrm>
          <a:prstGeom prst="wedgeRoundRectCallout">
            <a:avLst>
              <a:gd name="adj1" fmla="val -63442"/>
              <a:gd name="adj2" fmla="val -16207"/>
              <a:gd name="adj3" fmla="val 16667"/>
            </a:avLst>
          </a:prstGeom>
          <a:solidFill>
            <a:schemeClr val="accent3">
              <a:lumMod val="20000"/>
              <a:lumOff val="80000"/>
            </a:schemeClr>
          </a:solid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100" b="1" dirty="0">
                <a:solidFill>
                  <a:schemeClr val="tx1">
                    <a:lumMod val="85000"/>
                    <a:lumOff val="15000"/>
                  </a:schemeClr>
                </a:solidFill>
                <a:latin typeface="メイリオ" panose="020B0604030504040204" pitchFamily="50" charset="-128"/>
                <a:ea typeface="メイリオ" panose="020B0604030504040204" pitchFamily="50" charset="-128"/>
              </a:rPr>
              <a:t>異常</a:t>
            </a:r>
            <a:endParaRPr kumimoji="1" lang="ja-JP" altLang="en-US" sz="1100" b="1" dirty="0">
              <a:solidFill>
                <a:schemeClr val="tx1">
                  <a:lumMod val="85000"/>
                  <a:lumOff val="15000"/>
                </a:schemeClr>
              </a:solidFill>
              <a:latin typeface="メイリオ" panose="020B0604030504040204" pitchFamily="50" charset="-128"/>
              <a:ea typeface="メイリオ" panose="020B0604030504040204" pitchFamily="50" charset="-128"/>
            </a:endParaRPr>
          </a:p>
        </p:txBody>
      </p:sp>
      <p:sp>
        <p:nvSpPr>
          <p:cNvPr id="17" name="角丸四角形吹き出し 16"/>
          <p:cNvSpPr/>
          <p:nvPr/>
        </p:nvSpPr>
        <p:spPr>
          <a:xfrm>
            <a:off x="6326870" y="4859743"/>
            <a:ext cx="603046" cy="239852"/>
          </a:xfrm>
          <a:prstGeom prst="wedgeRoundRectCallout">
            <a:avLst>
              <a:gd name="adj1" fmla="val -63442"/>
              <a:gd name="adj2" fmla="val -16207"/>
              <a:gd name="adj3" fmla="val 16667"/>
            </a:avLst>
          </a:prstGeom>
          <a:solidFill>
            <a:schemeClr val="accent5">
              <a:lumMod val="20000"/>
              <a:lumOff val="80000"/>
            </a:schemeClr>
          </a:solidFill>
          <a:ln w="127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100" b="1" dirty="0" smtClean="0">
                <a:solidFill>
                  <a:schemeClr val="tx1">
                    <a:lumMod val="85000"/>
                    <a:lumOff val="15000"/>
                  </a:schemeClr>
                </a:solidFill>
                <a:latin typeface="メイリオ" panose="020B0604030504040204" pitchFamily="50" charset="-128"/>
                <a:ea typeface="メイリオ" panose="020B0604030504040204" pitchFamily="50" charset="-128"/>
              </a:rPr>
              <a:t>注意</a:t>
            </a:r>
            <a:endParaRPr kumimoji="1" lang="ja-JP" altLang="en-US" sz="1100" b="1" dirty="0">
              <a:solidFill>
                <a:schemeClr val="tx1">
                  <a:lumMod val="85000"/>
                  <a:lumOff val="15000"/>
                </a:schemeClr>
              </a:solidFill>
              <a:latin typeface="メイリオ" panose="020B0604030504040204" pitchFamily="50" charset="-128"/>
              <a:ea typeface="メイリオ" panose="020B0604030504040204" pitchFamily="50" charset="-128"/>
            </a:endParaRPr>
          </a:p>
        </p:txBody>
      </p:sp>
      <p:sp>
        <p:nvSpPr>
          <p:cNvPr id="20" name="テキスト ボックス 19"/>
          <p:cNvSpPr txBox="1"/>
          <p:nvPr/>
        </p:nvSpPr>
        <p:spPr>
          <a:xfrm>
            <a:off x="210435" y="1333850"/>
            <a:ext cx="8732940" cy="523220"/>
          </a:xfrm>
          <a:prstGeom prst="rect">
            <a:avLst/>
          </a:prstGeom>
          <a:noFill/>
        </p:spPr>
        <p:txBody>
          <a:bodyPr wrap="square" rtlCol="0">
            <a:spAutoFit/>
          </a:bodyPr>
          <a:lstStyle/>
          <a:p>
            <a:r>
              <a:rPr kumimoji="1" lang="ja-JP" altLang="en-US" sz="2800" b="1" dirty="0">
                <a:solidFill>
                  <a:schemeClr val="accent2"/>
                </a:solidFill>
                <a:latin typeface="メイリオ" panose="020B0604030504040204" pitchFamily="50" charset="-128"/>
                <a:ea typeface="メイリオ" panose="020B0604030504040204" pitchFamily="50" charset="-128"/>
              </a:rPr>
              <a:t>いま</a:t>
            </a:r>
            <a:r>
              <a:rPr kumimoji="1" lang="ja-JP" altLang="en-US" sz="2800" b="1" dirty="0" smtClean="0">
                <a:solidFill>
                  <a:schemeClr val="accent2"/>
                </a:solidFill>
                <a:latin typeface="メイリオ" panose="020B0604030504040204" pitchFamily="50" charset="-128"/>
                <a:ea typeface="メイリオ" panose="020B0604030504040204" pitchFamily="50" charset="-128"/>
              </a:rPr>
              <a:t>までは「</a:t>
            </a:r>
            <a:r>
              <a:rPr kumimoji="1" lang="ja-JP" altLang="en-US" sz="2800" b="1" dirty="0">
                <a:solidFill>
                  <a:schemeClr val="accent2"/>
                </a:solidFill>
                <a:latin typeface="メイリオ" panose="020B0604030504040204" pitchFamily="50" charset="-128"/>
                <a:ea typeface="メイリオ" panose="020B0604030504040204" pitchFamily="50" charset="-128"/>
              </a:rPr>
              <a:t>振動トレンドグラフをしきい値で</a:t>
            </a:r>
            <a:r>
              <a:rPr kumimoji="1" lang="ja-JP" altLang="en-US" sz="2800" b="1" dirty="0" smtClean="0">
                <a:solidFill>
                  <a:schemeClr val="accent2"/>
                </a:solidFill>
                <a:latin typeface="メイリオ" panose="020B0604030504040204" pitchFamily="50" charset="-128"/>
                <a:ea typeface="メイリオ" panose="020B0604030504040204" pitchFamily="50" charset="-128"/>
              </a:rPr>
              <a:t>管理」</a:t>
            </a:r>
            <a:endParaRPr kumimoji="1" lang="ja-JP" altLang="en-US" sz="2800" b="1" dirty="0">
              <a:solidFill>
                <a:schemeClr val="accent2"/>
              </a:solidFill>
              <a:latin typeface="メイリオ" panose="020B0604030504040204" pitchFamily="50" charset="-128"/>
              <a:ea typeface="メイリオ" panose="020B0604030504040204" pitchFamily="50" charset="-128"/>
            </a:endParaRPr>
          </a:p>
        </p:txBody>
      </p:sp>
      <p:sp>
        <p:nvSpPr>
          <p:cNvPr id="18" name="Google Shape;72;p2"/>
          <p:cNvSpPr txBox="1">
            <a:spLocks noGrp="1"/>
          </p:cNvSpPr>
          <p:nvPr>
            <p:ph type="sldNum" idx="12"/>
          </p:nvPr>
        </p:nvSpPr>
        <p:spPr>
          <a:xfrm>
            <a:off x="8048624" y="6610350"/>
            <a:ext cx="1057275" cy="24765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ltLang="ja-JP">
                <a:latin typeface="Meiryo"/>
                <a:ea typeface="Meiryo"/>
                <a:cs typeface="Meiryo"/>
                <a:sym typeface="Meiryo"/>
              </a:rPr>
              <a:t>13</a:t>
            </a:fld>
            <a:endParaRPr>
              <a:latin typeface="Meiryo"/>
              <a:ea typeface="Meiryo"/>
              <a:cs typeface="Meiryo"/>
              <a:sym typeface="Meiryo"/>
            </a:endParaRPr>
          </a:p>
        </p:txBody>
      </p:sp>
    </p:spTree>
    <p:extLst>
      <p:ext uri="{BB962C8B-B14F-4D97-AF65-F5344CB8AC3E}">
        <p14:creationId xmlns:p14="http://schemas.microsoft.com/office/powerpoint/2010/main" val="229616266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54730" y="1975099"/>
            <a:ext cx="5731934" cy="43259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0435" y="5003195"/>
            <a:ext cx="3808488" cy="1567866"/>
          </a:xfrm>
          <a:prstGeom prst="rect">
            <a:avLst/>
          </a:prstGeom>
          <a:noFill/>
          <a:ln w="9525">
            <a:solidFill>
              <a:schemeClr val="tx1">
                <a:lumMod val="50000"/>
                <a:lumOff val="50000"/>
              </a:schemeClr>
            </a:solidFill>
            <a:miter lim="800000"/>
            <a:headEnd/>
            <a:tailEnd/>
          </a:ln>
          <a:extLst>
            <a:ext uri="{909E8E84-426E-40DD-AFC4-6F175D3DCCD1}">
              <a14:hiddenFill xmlns:a14="http://schemas.microsoft.com/office/drawing/2010/main">
                <a:solidFill>
                  <a:schemeClr val="accent1"/>
                </a:solidFill>
              </a14:hiddenFill>
            </a:ext>
          </a:extLst>
        </p:spPr>
      </p:pic>
      <p:sp>
        <p:nvSpPr>
          <p:cNvPr id="2" name="タイトル 1"/>
          <p:cNvSpPr>
            <a:spLocks noGrp="1"/>
          </p:cNvSpPr>
          <p:nvPr>
            <p:ph type="title"/>
          </p:nvPr>
        </p:nvSpPr>
        <p:spPr/>
        <p:txBody>
          <a:bodyPr/>
          <a:lstStyle/>
          <a:p>
            <a:r>
              <a:rPr kumimoji="1" lang="ja-JP" altLang="en-US" dirty="0"/>
              <a:t>新た</a:t>
            </a:r>
            <a:r>
              <a:rPr kumimoji="1" lang="ja-JP" altLang="en-US" dirty="0" smtClean="0"/>
              <a:t>な振動監視をご提案</a:t>
            </a:r>
            <a:endParaRPr kumimoji="1" lang="ja-JP" altLang="en-US" dirty="0"/>
          </a:p>
        </p:txBody>
      </p:sp>
      <p:sp>
        <p:nvSpPr>
          <p:cNvPr id="6" name="円弧 5"/>
          <p:cNvSpPr/>
          <p:nvPr/>
        </p:nvSpPr>
        <p:spPr>
          <a:xfrm rot="4178454">
            <a:off x="4863820" y="2544632"/>
            <a:ext cx="1493904" cy="1651146"/>
          </a:xfrm>
          <a:prstGeom prst="arc">
            <a:avLst>
              <a:gd name="adj1" fmla="val 16280397"/>
              <a:gd name="adj2" fmla="val 405982"/>
            </a:avLst>
          </a:prstGeom>
          <a:ln w="114300">
            <a:solidFill>
              <a:schemeClr val="tx1">
                <a:lumMod val="95000"/>
                <a:lumOff val="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7" name="左右矢印 6"/>
          <p:cNvSpPr/>
          <p:nvPr/>
        </p:nvSpPr>
        <p:spPr>
          <a:xfrm rot="2285534">
            <a:off x="3599455" y="5408045"/>
            <a:ext cx="3616565" cy="218114"/>
          </a:xfrm>
          <a:prstGeom prst="lef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左右矢印 8"/>
          <p:cNvSpPr/>
          <p:nvPr/>
        </p:nvSpPr>
        <p:spPr>
          <a:xfrm rot="2285534">
            <a:off x="4103402" y="4226162"/>
            <a:ext cx="516720" cy="218114"/>
          </a:xfrm>
          <a:prstGeom prst="lef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4361318" y="4019161"/>
            <a:ext cx="642010" cy="338554"/>
          </a:xfrm>
          <a:prstGeom prst="rect">
            <a:avLst/>
          </a:prstGeom>
          <a:noFill/>
        </p:spPr>
        <p:txBody>
          <a:bodyPr wrap="square" rtlCol="0">
            <a:spAutoFit/>
          </a:bodyPr>
          <a:lstStyle/>
          <a:p>
            <a:r>
              <a:rPr kumimoji="1" lang="en-US" altLang="ja-JP" sz="1600" b="1" dirty="0" smtClean="0">
                <a:solidFill>
                  <a:schemeClr val="accent1"/>
                </a:solidFill>
                <a:latin typeface="メイリオ" panose="020B0604030504040204" pitchFamily="50" charset="-128"/>
                <a:ea typeface="メイリオ" panose="020B0604030504040204" pitchFamily="50" charset="-128"/>
              </a:rPr>
              <a:t>1k</a:t>
            </a:r>
            <a:endParaRPr kumimoji="1" lang="ja-JP" altLang="en-US" sz="1600" b="1" dirty="0">
              <a:solidFill>
                <a:schemeClr val="accent1"/>
              </a:solidFill>
              <a:latin typeface="メイリオ" panose="020B0604030504040204" pitchFamily="50" charset="-128"/>
              <a:ea typeface="メイリオ" panose="020B0604030504040204" pitchFamily="50" charset="-128"/>
            </a:endParaRPr>
          </a:p>
        </p:txBody>
      </p:sp>
      <p:sp>
        <p:nvSpPr>
          <p:cNvPr id="11" name="テキスト ボックス 10"/>
          <p:cNvSpPr txBox="1"/>
          <p:nvPr/>
        </p:nvSpPr>
        <p:spPr>
          <a:xfrm>
            <a:off x="6825436" y="6301087"/>
            <a:ext cx="642010" cy="338554"/>
          </a:xfrm>
          <a:prstGeom prst="rect">
            <a:avLst/>
          </a:prstGeom>
          <a:noFill/>
        </p:spPr>
        <p:txBody>
          <a:bodyPr wrap="square" rtlCol="0">
            <a:spAutoFit/>
          </a:bodyPr>
          <a:lstStyle/>
          <a:p>
            <a:r>
              <a:rPr kumimoji="1" lang="en-US" altLang="ja-JP" sz="1600" b="1" dirty="0" smtClean="0">
                <a:solidFill>
                  <a:schemeClr val="accent1"/>
                </a:solidFill>
                <a:latin typeface="メイリオ" panose="020B0604030504040204" pitchFamily="50" charset="-128"/>
                <a:ea typeface="メイリオ" panose="020B0604030504040204" pitchFamily="50" charset="-128"/>
              </a:rPr>
              <a:t>10k</a:t>
            </a:r>
            <a:endParaRPr kumimoji="1" lang="ja-JP" altLang="en-US" sz="1600" b="1" dirty="0">
              <a:solidFill>
                <a:schemeClr val="accent1"/>
              </a:solidFill>
              <a:latin typeface="メイリオ" panose="020B0604030504040204" pitchFamily="50" charset="-128"/>
              <a:ea typeface="メイリオ" panose="020B0604030504040204" pitchFamily="50" charset="-128"/>
            </a:endParaRPr>
          </a:p>
        </p:txBody>
      </p:sp>
      <p:sp>
        <p:nvSpPr>
          <p:cNvPr id="5" name="テキスト ボックス 4"/>
          <p:cNvSpPr txBox="1"/>
          <p:nvPr/>
        </p:nvSpPr>
        <p:spPr>
          <a:xfrm>
            <a:off x="210435" y="1333850"/>
            <a:ext cx="8732940" cy="523220"/>
          </a:xfrm>
          <a:prstGeom prst="rect">
            <a:avLst/>
          </a:prstGeom>
          <a:noFill/>
        </p:spPr>
        <p:txBody>
          <a:bodyPr wrap="square" rtlCol="0">
            <a:spAutoFit/>
          </a:bodyPr>
          <a:lstStyle/>
          <a:p>
            <a:r>
              <a:rPr kumimoji="1" lang="ja-JP" altLang="en-US" sz="2800" b="1" dirty="0" smtClean="0">
                <a:solidFill>
                  <a:schemeClr val="accent2"/>
                </a:solidFill>
                <a:latin typeface="メイリオ" panose="020B0604030504040204" pitchFamily="50" charset="-128"/>
                <a:ea typeface="メイリオ" panose="020B0604030504040204" pitchFamily="50" charset="-128"/>
              </a:rPr>
              <a:t>「時系列の周波数スペクトルで、変化を発見する」</a:t>
            </a:r>
            <a:endParaRPr kumimoji="1" lang="ja-JP" altLang="en-US" sz="2800" dirty="0">
              <a:solidFill>
                <a:schemeClr val="accent2"/>
              </a:solidFill>
              <a:latin typeface="メイリオ" panose="020B0604030504040204" pitchFamily="50" charset="-128"/>
              <a:ea typeface="メイリオ" panose="020B0604030504040204" pitchFamily="50" charset="-128"/>
            </a:endParaRPr>
          </a:p>
        </p:txBody>
      </p:sp>
      <p:cxnSp>
        <p:nvCxnSpPr>
          <p:cNvPr id="15" name="直線コネクタ 14"/>
          <p:cNvCxnSpPr/>
          <p:nvPr/>
        </p:nvCxnSpPr>
        <p:spPr>
          <a:xfrm>
            <a:off x="572934" y="6101371"/>
            <a:ext cx="3354548" cy="0"/>
          </a:xfrm>
          <a:prstGeom prst="line">
            <a:avLst/>
          </a:prstGeom>
          <a:ln w="28575">
            <a:solidFill>
              <a:schemeClr val="accent3">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14" name="四角形吹き出し 13"/>
          <p:cNvSpPr/>
          <p:nvPr/>
        </p:nvSpPr>
        <p:spPr>
          <a:xfrm>
            <a:off x="983921" y="4929371"/>
            <a:ext cx="2261515" cy="696066"/>
          </a:xfrm>
          <a:prstGeom prst="wedgeRectCallout">
            <a:avLst>
              <a:gd name="adj1" fmla="val 30624"/>
              <a:gd name="adj2" fmla="val 84505"/>
            </a:avLst>
          </a:prstGeom>
          <a:solidFill>
            <a:schemeClr val="accent3">
              <a:lumMod val="20000"/>
              <a:lumOff val="80000"/>
            </a:schemeClr>
          </a:solidFill>
          <a:ln>
            <a:solidFill>
              <a:schemeClr val="accent3">
                <a:lumMod val="40000"/>
                <a:lumOff val="60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ja-JP" altLang="en-US" sz="1600" dirty="0" smtClean="0">
                <a:solidFill>
                  <a:schemeClr val="tx1">
                    <a:lumMod val="75000"/>
                    <a:lumOff val="25000"/>
                  </a:schemeClr>
                </a:solidFill>
                <a:latin typeface="メイリオ" panose="020B0604030504040204" pitchFamily="50" charset="-128"/>
                <a:ea typeface="メイリオ" panose="020B0604030504040204" pitchFamily="50" charset="-128"/>
              </a:rPr>
              <a:t>加速度</a:t>
            </a:r>
            <a:r>
              <a:rPr lang="en-US" altLang="ja-JP" sz="1600" dirty="0" smtClean="0">
                <a:solidFill>
                  <a:schemeClr val="tx1">
                    <a:lumMod val="75000"/>
                    <a:lumOff val="25000"/>
                  </a:schemeClr>
                </a:solidFill>
                <a:latin typeface="メイリオ" panose="020B0604030504040204" pitchFamily="50" charset="-128"/>
                <a:ea typeface="メイリオ" panose="020B0604030504040204" pitchFamily="50" charset="-128"/>
              </a:rPr>
              <a:t>RMS</a:t>
            </a:r>
            <a:r>
              <a:rPr lang="ja-JP" altLang="en-US" sz="1600" dirty="0" smtClean="0">
                <a:solidFill>
                  <a:schemeClr val="tx1">
                    <a:lumMod val="75000"/>
                    <a:lumOff val="25000"/>
                  </a:schemeClr>
                </a:solidFill>
                <a:latin typeface="メイリオ" panose="020B0604030504040204" pitchFamily="50" charset="-128"/>
                <a:ea typeface="メイリオ" panose="020B0604030504040204" pitchFamily="50" charset="-128"/>
              </a:rPr>
              <a:t>トレンドの</a:t>
            </a:r>
            <a:endParaRPr lang="en-US" altLang="ja-JP" sz="1600" dirty="0" smtClean="0">
              <a:solidFill>
                <a:schemeClr val="tx1">
                  <a:lumMod val="75000"/>
                  <a:lumOff val="25000"/>
                </a:schemeClr>
              </a:solidFill>
              <a:latin typeface="メイリオ" panose="020B0604030504040204" pitchFamily="50" charset="-128"/>
              <a:ea typeface="メイリオ" panose="020B0604030504040204" pitchFamily="50" charset="-128"/>
            </a:endParaRPr>
          </a:p>
          <a:p>
            <a:pPr algn="ctr"/>
            <a:r>
              <a:rPr kumimoji="1" lang="ja-JP" altLang="en-US" sz="1600" dirty="0" smtClean="0">
                <a:solidFill>
                  <a:schemeClr val="tx1">
                    <a:lumMod val="75000"/>
                    <a:lumOff val="25000"/>
                  </a:schemeClr>
                </a:solidFill>
                <a:latin typeface="メイリオ" panose="020B0604030504040204" pitchFamily="50" charset="-128"/>
                <a:ea typeface="メイリオ" panose="020B0604030504040204" pitchFamily="50" charset="-128"/>
              </a:rPr>
              <a:t>変化が少ない</a:t>
            </a:r>
            <a:endParaRPr kumimoji="1" lang="ja-JP" altLang="en-US" sz="1600" dirty="0">
              <a:solidFill>
                <a:schemeClr val="tx1">
                  <a:lumMod val="75000"/>
                  <a:lumOff val="25000"/>
                </a:schemeClr>
              </a:solidFill>
              <a:latin typeface="メイリオ" panose="020B0604030504040204" pitchFamily="50" charset="-128"/>
              <a:ea typeface="メイリオ" panose="020B0604030504040204" pitchFamily="50" charset="-128"/>
            </a:endParaRPr>
          </a:p>
        </p:txBody>
      </p:sp>
      <p:sp>
        <p:nvSpPr>
          <p:cNvPr id="19" name="メモ 18"/>
          <p:cNvSpPr/>
          <p:nvPr/>
        </p:nvSpPr>
        <p:spPr>
          <a:xfrm>
            <a:off x="361436" y="2284908"/>
            <a:ext cx="3410464" cy="2006341"/>
          </a:xfrm>
          <a:prstGeom prst="foldedCorner">
            <a:avLst/>
          </a:prstGeom>
          <a:solidFill>
            <a:schemeClr val="accent1">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kumimoji="1" lang="ja-JP" altLang="en-US" sz="2000" b="1" dirty="0">
                <a:solidFill>
                  <a:schemeClr val="tx1">
                    <a:lumMod val="75000"/>
                    <a:lumOff val="25000"/>
                  </a:schemeClr>
                </a:solidFill>
                <a:latin typeface="メイリオ" panose="020B0604030504040204" pitchFamily="50" charset="-128"/>
                <a:ea typeface="メイリオ" panose="020B0604030504040204" pitchFamily="50" charset="-128"/>
              </a:rPr>
              <a:t>加速度</a:t>
            </a:r>
            <a:r>
              <a:rPr kumimoji="1" lang="en-US" altLang="ja-JP" sz="2000" b="1" dirty="0">
                <a:solidFill>
                  <a:schemeClr val="tx1">
                    <a:lumMod val="75000"/>
                    <a:lumOff val="25000"/>
                  </a:schemeClr>
                </a:solidFill>
                <a:latin typeface="メイリオ" panose="020B0604030504040204" pitchFamily="50" charset="-128"/>
                <a:ea typeface="メイリオ" panose="020B0604030504040204" pitchFamily="50" charset="-128"/>
              </a:rPr>
              <a:t>RMS</a:t>
            </a:r>
            <a:r>
              <a:rPr kumimoji="1" lang="ja-JP" altLang="en-US" sz="2000" b="1" dirty="0">
                <a:solidFill>
                  <a:schemeClr val="tx1">
                    <a:lumMod val="75000"/>
                    <a:lumOff val="25000"/>
                  </a:schemeClr>
                </a:solidFill>
                <a:latin typeface="メイリオ" panose="020B0604030504040204" pitchFamily="50" charset="-128"/>
                <a:ea typeface="メイリオ" panose="020B0604030504040204" pitchFamily="50" charset="-128"/>
              </a:rPr>
              <a:t>のトレンド</a:t>
            </a:r>
            <a:r>
              <a:rPr kumimoji="1" lang="ja-JP" altLang="en-US" sz="2000" b="1" dirty="0" smtClean="0">
                <a:solidFill>
                  <a:schemeClr val="tx1">
                    <a:lumMod val="75000"/>
                    <a:lumOff val="25000"/>
                  </a:schemeClr>
                </a:solidFill>
                <a:latin typeface="メイリオ" panose="020B0604030504040204" pitchFamily="50" charset="-128"/>
                <a:ea typeface="メイリオ" panose="020B0604030504040204" pitchFamily="50" charset="-128"/>
              </a:rPr>
              <a:t>に</a:t>
            </a:r>
            <a:endParaRPr kumimoji="1" lang="en-US" altLang="ja-JP" sz="2000" b="1" dirty="0" smtClean="0">
              <a:solidFill>
                <a:schemeClr val="tx1">
                  <a:lumMod val="75000"/>
                  <a:lumOff val="25000"/>
                </a:schemeClr>
              </a:solidFill>
              <a:latin typeface="メイリオ" panose="020B0604030504040204" pitchFamily="50" charset="-128"/>
              <a:ea typeface="メイリオ" panose="020B0604030504040204" pitchFamily="50" charset="-128"/>
            </a:endParaRPr>
          </a:p>
          <a:p>
            <a:pPr algn="ctr"/>
            <a:r>
              <a:rPr kumimoji="1" lang="ja-JP" altLang="en-US" sz="2000" b="1" dirty="0" smtClean="0">
                <a:solidFill>
                  <a:schemeClr val="tx1">
                    <a:lumMod val="75000"/>
                    <a:lumOff val="25000"/>
                  </a:schemeClr>
                </a:solidFill>
                <a:latin typeface="メイリオ" panose="020B0604030504040204" pitchFamily="50" charset="-128"/>
                <a:ea typeface="メイリオ" panose="020B0604030504040204" pitchFamily="50" charset="-128"/>
              </a:rPr>
              <a:t>変化</a:t>
            </a:r>
            <a:r>
              <a:rPr kumimoji="1" lang="ja-JP" altLang="en-US" sz="2000" b="1" dirty="0" smtClean="0">
                <a:solidFill>
                  <a:schemeClr val="tx1">
                    <a:lumMod val="75000"/>
                    <a:lumOff val="25000"/>
                  </a:schemeClr>
                </a:solidFill>
                <a:latin typeface="メイリオ" panose="020B0604030504040204" pitchFamily="50" charset="-128"/>
                <a:ea typeface="メイリオ" panose="020B0604030504040204" pitchFamily="50" charset="-128"/>
              </a:rPr>
              <a:t>が少なくても、</a:t>
            </a:r>
            <a:endParaRPr kumimoji="1" lang="en-US" altLang="ja-JP" sz="2000" b="1" dirty="0" smtClean="0">
              <a:solidFill>
                <a:schemeClr val="tx1">
                  <a:lumMod val="75000"/>
                  <a:lumOff val="25000"/>
                </a:schemeClr>
              </a:solidFill>
              <a:latin typeface="メイリオ" panose="020B0604030504040204" pitchFamily="50" charset="-128"/>
              <a:ea typeface="メイリオ" panose="020B0604030504040204" pitchFamily="50" charset="-128"/>
            </a:endParaRPr>
          </a:p>
          <a:p>
            <a:pPr algn="ctr"/>
            <a:r>
              <a:rPr kumimoji="1" lang="ja-JP" altLang="en-US" sz="2000" b="1" dirty="0" smtClean="0">
                <a:solidFill>
                  <a:schemeClr val="tx1">
                    <a:lumMod val="75000"/>
                    <a:lumOff val="25000"/>
                  </a:schemeClr>
                </a:solidFill>
                <a:latin typeface="メイリオ" panose="020B0604030504040204" pitchFamily="50" charset="-128"/>
                <a:ea typeface="メイリオ" panose="020B0604030504040204" pitchFamily="50" charset="-128"/>
              </a:rPr>
              <a:t>周波数ｽﾍﾟｸﾄﾙの時系列データなら</a:t>
            </a:r>
            <a:r>
              <a:rPr kumimoji="1" lang="ja-JP" altLang="en-US" sz="2000" b="1" dirty="0">
                <a:solidFill>
                  <a:schemeClr val="tx1">
                    <a:lumMod val="75000"/>
                    <a:lumOff val="25000"/>
                  </a:schemeClr>
                </a:solidFill>
                <a:latin typeface="メイリオ" panose="020B0604030504040204" pitchFamily="50" charset="-128"/>
                <a:ea typeface="メイリオ" panose="020B0604030504040204" pitchFamily="50" charset="-128"/>
              </a:rPr>
              <a:t>変化を検出</a:t>
            </a:r>
            <a:r>
              <a:rPr kumimoji="1" lang="ja-JP" altLang="en-US" sz="2000" b="1" dirty="0" smtClean="0">
                <a:solidFill>
                  <a:schemeClr val="tx1">
                    <a:lumMod val="75000"/>
                    <a:lumOff val="25000"/>
                  </a:schemeClr>
                </a:solidFill>
                <a:latin typeface="メイリオ" panose="020B0604030504040204" pitchFamily="50" charset="-128"/>
                <a:ea typeface="メイリオ" panose="020B0604030504040204" pitchFamily="50" charset="-128"/>
              </a:rPr>
              <a:t>可能</a:t>
            </a:r>
            <a:r>
              <a:rPr kumimoji="1" lang="ja-JP" altLang="en-US" sz="2000" b="1" dirty="0">
                <a:solidFill>
                  <a:schemeClr val="tx1">
                    <a:lumMod val="75000"/>
                    <a:lumOff val="25000"/>
                  </a:schemeClr>
                </a:solidFill>
                <a:latin typeface="メイリオ" panose="020B0604030504040204" pitchFamily="50" charset="-128"/>
                <a:ea typeface="メイリオ" panose="020B0604030504040204" pitchFamily="50" charset="-128"/>
              </a:rPr>
              <a:t>！！</a:t>
            </a:r>
          </a:p>
        </p:txBody>
      </p:sp>
      <p:sp>
        <p:nvSpPr>
          <p:cNvPr id="21" name="Google Shape;154;p5"/>
          <p:cNvSpPr/>
          <p:nvPr/>
        </p:nvSpPr>
        <p:spPr>
          <a:xfrm>
            <a:off x="4301705" y="5363460"/>
            <a:ext cx="2212064" cy="715231"/>
          </a:xfrm>
          <a:prstGeom prst="wedgeRoundRectCallout">
            <a:avLst>
              <a:gd name="adj1" fmla="val 16976"/>
              <a:gd name="adj2" fmla="val -27548"/>
              <a:gd name="adj3" fmla="val 16667"/>
            </a:avLst>
          </a:prstGeom>
          <a:solidFill>
            <a:schemeClr val="accent1"/>
          </a:solidFill>
          <a:ln>
            <a:noFill/>
          </a:ln>
        </p:spPr>
        <p:txBody>
          <a:bodyPr spcFirstLastPara="1" wrap="square" lIns="91425" tIns="45700" rIns="91425" bIns="45700" anchor="ctr" anchorCtr="0">
            <a:noAutofit/>
          </a:bodyPr>
          <a:lstStyle/>
          <a:p>
            <a:pPr lvl="0" algn="ctr"/>
            <a:r>
              <a:rPr lang="en-US" altLang="ja-JP" sz="1800" b="1" dirty="0" smtClean="0">
                <a:solidFill>
                  <a:schemeClr val="bg1"/>
                </a:solidFill>
                <a:latin typeface="メイリオ" panose="020B0604030504040204" pitchFamily="50" charset="-128"/>
                <a:ea typeface="メイリオ" panose="020B0604030504040204" pitchFamily="50" charset="-128"/>
              </a:rPr>
              <a:t>10kHz</a:t>
            </a:r>
            <a:r>
              <a:rPr lang="ja-JP" altLang="en-US" sz="1800" b="1" dirty="0">
                <a:solidFill>
                  <a:schemeClr val="bg1"/>
                </a:solidFill>
                <a:latin typeface="メイリオ" panose="020B0604030504040204" pitchFamily="50" charset="-128"/>
                <a:ea typeface="メイリオ" panose="020B0604030504040204" pitchFamily="50" charset="-128"/>
              </a:rPr>
              <a:t>だから</a:t>
            </a:r>
            <a:r>
              <a:rPr lang="ja-JP" altLang="en-US" sz="1800" b="1" dirty="0" smtClean="0">
                <a:solidFill>
                  <a:schemeClr val="bg1"/>
                </a:solidFill>
                <a:latin typeface="メイリオ" panose="020B0604030504040204" pitchFamily="50" charset="-128"/>
                <a:ea typeface="メイリオ" panose="020B0604030504040204" pitchFamily="50" charset="-128"/>
              </a:rPr>
              <a:t>こそ</a:t>
            </a:r>
            <a:endParaRPr lang="en-US" altLang="ja-JP" sz="1800" b="1" dirty="0" smtClean="0">
              <a:solidFill>
                <a:schemeClr val="bg1"/>
              </a:solidFill>
              <a:latin typeface="メイリオ" panose="020B0604030504040204" pitchFamily="50" charset="-128"/>
              <a:ea typeface="メイリオ" panose="020B0604030504040204" pitchFamily="50" charset="-128"/>
            </a:endParaRPr>
          </a:p>
          <a:p>
            <a:pPr lvl="0" algn="ctr"/>
            <a:r>
              <a:rPr lang="ja-JP" altLang="en-US" sz="1800" b="1" dirty="0" smtClean="0">
                <a:solidFill>
                  <a:schemeClr val="bg1"/>
                </a:solidFill>
                <a:latin typeface="メイリオ" panose="020B0604030504040204" pitchFamily="50" charset="-128"/>
                <a:ea typeface="メイリオ" panose="020B0604030504040204" pitchFamily="50" charset="-128"/>
              </a:rPr>
              <a:t>発見できる</a:t>
            </a:r>
            <a:endParaRPr sz="1800" b="1" dirty="0">
              <a:solidFill>
                <a:schemeClr val="bg1"/>
              </a:solidFill>
              <a:latin typeface="Meiryo"/>
              <a:ea typeface="Meiryo"/>
              <a:cs typeface="Meiryo"/>
              <a:sym typeface="Meiryo"/>
            </a:endParaRPr>
          </a:p>
        </p:txBody>
      </p:sp>
      <p:sp>
        <p:nvSpPr>
          <p:cNvPr id="16" name="Google Shape;72;p2"/>
          <p:cNvSpPr txBox="1">
            <a:spLocks noGrp="1"/>
          </p:cNvSpPr>
          <p:nvPr>
            <p:ph type="sldNum" idx="12"/>
          </p:nvPr>
        </p:nvSpPr>
        <p:spPr>
          <a:xfrm>
            <a:off x="8048624" y="6610350"/>
            <a:ext cx="1057275" cy="24765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ltLang="ja-JP">
                <a:latin typeface="Meiryo"/>
                <a:ea typeface="Meiryo"/>
                <a:cs typeface="Meiryo"/>
                <a:sym typeface="Meiryo"/>
              </a:rPr>
              <a:t>14</a:t>
            </a:fld>
            <a:endParaRPr dirty="0">
              <a:latin typeface="Meiryo"/>
              <a:ea typeface="Meiryo"/>
              <a:cs typeface="Meiryo"/>
              <a:sym typeface="Meiryo"/>
            </a:endParaRPr>
          </a:p>
        </p:txBody>
      </p:sp>
    </p:spTree>
    <p:extLst>
      <p:ext uri="{BB962C8B-B14F-4D97-AF65-F5344CB8AC3E}">
        <p14:creationId xmlns:p14="http://schemas.microsoft.com/office/powerpoint/2010/main" val="148028313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1428750" y="2524562"/>
            <a:ext cx="7189156" cy="1323439"/>
          </a:xfrm>
          <a:prstGeom prst="rect">
            <a:avLst/>
          </a:prstGeom>
          <a:noFill/>
        </p:spPr>
        <p:txBody>
          <a:bodyPr wrap="square" rtlCol="0">
            <a:spAutoFit/>
          </a:bodyPr>
          <a:lstStyle/>
          <a:p>
            <a:pPr lvl="0"/>
            <a:r>
              <a:rPr lang="en-US" altLang="ja-JP" sz="4000" b="1" dirty="0" smtClean="0">
                <a:solidFill>
                  <a:schemeClr val="tx1">
                    <a:lumMod val="65000"/>
                    <a:lumOff val="35000"/>
                  </a:schemeClr>
                </a:solidFill>
                <a:latin typeface="メイリオ" panose="020B0604030504040204" pitchFamily="50" charset="-128"/>
                <a:ea typeface="メイリオ" panose="020B0604030504040204" pitchFamily="50" charset="-128"/>
              </a:rPr>
              <a:t>Appendix</a:t>
            </a:r>
          </a:p>
          <a:p>
            <a:pPr lvl="0"/>
            <a:r>
              <a:rPr lang="en-US" altLang="ja-JP" sz="4000" b="1" dirty="0" smtClean="0">
                <a:solidFill>
                  <a:schemeClr val="accent2"/>
                </a:solidFill>
                <a:latin typeface="メイリオ" panose="020B0604030504040204" pitchFamily="50" charset="-128"/>
                <a:ea typeface="メイリオ" panose="020B0604030504040204" pitchFamily="50" charset="-128"/>
              </a:rPr>
              <a:t>TR-COM</a:t>
            </a:r>
            <a:r>
              <a:rPr lang="ja-JP" altLang="en-US" sz="4000" b="1" dirty="0" smtClean="0">
                <a:solidFill>
                  <a:schemeClr val="accent2"/>
                </a:solidFill>
                <a:latin typeface="メイリオ" panose="020B0604030504040204" pitchFamily="50" charset="-128"/>
                <a:ea typeface="メイリオ" panose="020B0604030504040204" pitchFamily="50" charset="-128"/>
              </a:rPr>
              <a:t>をよく知るために</a:t>
            </a:r>
            <a:endParaRPr lang="en-US" altLang="ja-JP" sz="4000" b="1" dirty="0" smtClean="0">
              <a:solidFill>
                <a:schemeClr val="accent2"/>
              </a:solidFill>
              <a:latin typeface="メイリオ" panose="020B0604030504040204" pitchFamily="50" charset="-128"/>
              <a:ea typeface="メイリオ" panose="020B0604030504040204" pitchFamily="50" charset="-128"/>
            </a:endParaRPr>
          </a:p>
        </p:txBody>
      </p:sp>
      <p:sp>
        <p:nvSpPr>
          <p:cNvPr id="5" name="Google Shape;72;p2"/>
          <p:cNvSpPr txBox="1">
            <a:spLocks noGrp="1"/>
          </p:cNvSpPr>
          <p:nvPr>
            <p:ph type="sldNum" idx="12"/>
          </p:nvPr>
        </p:nvSpPr>
        <p:spPr>
          <a:xfrm>
            <a:off x="8048624" y="6610350"/>
            <a:ext cx="1057275" cy="24765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ltLang="ja-JP">
                <a:latin typeface="Meiryo"/>
                <a:ea typeface="Meiryo"/>
                <a:cs typeface="Meiryo"/>
                <a:sym typeface="Meiryo"/>
              </a:rPr>
              <a:t>15</a:t>
            </a:fld>
            <a:endParaRPr>
              <a:latin typeface="Meiryo"/>
              <a:ea typeface="Meiryo"/>
              <a:cs typeface="Meiryo"/>
              <a:sym typeface="Meiryo"/>
            </a:endParaRPr>
          </a:p>
        </p:txBody>
      </p:sp>
    </p:spTree>
    <p:extLst>
      <p:ext uri="{BB962C8B-B14F-4D97-AF65-F5344CB8AC3E}">
        <p14:creationId xmlns:p14="http://schemas.microsoft.com/office/powerpoint/2010/main" val="390944913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ja-JP" altLang="en-US" dirty="0"/>
              <a:t>インバータノイズの事例</a:t>
            </a:r>
          </a:p>
        </p:txBody>
      </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b="14649"/>
          <a:stretch/>
        </p:blipFill>
        <p:spPr bwMode="auto">
          <a:xfrm>
            <a:off x="578334" y="1340266"/>
            <a:ext cx="8106088" cy="4686298"/>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9" name="テキスト ボックス 8"/>
          <p:cNvSpPr txBox="1"/>
          <p:nvPr/>
        </p:nvSpPr>
        <p:spPr>
          <a:xfrm>
            <a:off x="5382090" y="1368295"/>
            <a:ext cx="3302332" cy="307777"/>
          </a:xfrm>
          <a:prstGeom prst="rect">
            <a:avLst/>
          </a:prstGeom>
          <a:solidFill>
            <a:schemeClr val="accent4"/>
          </a:solidFill>
          <a:ln>
            <a:noFill/>
          </a:ln>
        </p:spPr>
        <p:txBody>
          <a:bodyPr wrap="square" rtlCol="0">
            <a:spAutoFit/>
          </a:bodyPr>
          <a:lstStyle/>
          <a:p>
            <a:pPr algn="ctr"/>
            <a:r>
              <a:rPr kumimoji="1" lang="ja-JP" altLang="en-US" b="1" dirty="0" smtClean="0">
                <a:solidFill>
                  <a:schemeClr val="bg1"/>
                </a:solidFill>
                <a:latin typeface="メイリオ" panose="020B0604030504040204" pitchFamily="50" charset="-128"/>
                <a:ea typeface="メイリオ" panose="020B0604030504040204" pitchFamily="50" charset="-128"/>
              </a:rPr>
              <a:t>初期ベアリング傷（インバータなし）</a:t>
            </a:r>
            <a:endParaRPr kumimoji="1" lang="ja-JP" altLang="en-US" b="1" dirty="0">
              <a:solidFill>
                <a:schemeClr val="bg1"/>
              </a:solidFill>
              <a:latin typeface="メイリオ" panose="020B0604030504040204" pitchFamily="50" charset="-128"/>
              <a:ea typeface="メイリオ" panose="020B0604030504040204" pitchFamily="50" charset="-128"/>
            </a:endParaRPr>
          </a:p>
        </p:txBody>
      </p:sp>
      <p:sp>
        <p:nvSpPr>
          <p:cNvPr id="7" name="Google Shape;72;p2"/>
          <p:cNvSpPr txBox="1">
            <a:spLocks noGrp="1"/>
          </p:cNvSpPr>
          <p:nvPr>
            <p:ph type="sldNum" idx="12"/>
          </p:nvPr>
        </p:nvSpPr>
        <p:spPr>
          <a:xfrm>
            <a:off x="8048624" y="6610350"/>
            <a:ext cx="1057275" cy="24765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ltLang="ja-JP">
                <a:latin typeface="Meiryo"/>
                <a:ea typeface="Meiryo"/>
                <a:cs typeface="Meiryo"/>
                <a:sym typeface="Meiryo"/>
              </a:rPr>
              <a:t>16</a:t>
            </a:fld>
            <a:endParaRPr>
              <a:latin typeface="Meiryo"/>
              <a:ea typeface="Meiryo"/>
              <a:cs typeface="Meiryo"/>
              <a:sym typeface="Meiryo"/>
            </a:endParaRPr>
          </a:p>
        </p:txBody>
      </p:sp>
    </p:spTree>
    <p:extLst>
      <p:ext uri="{BB962C8B-B14F-4D97-AF65-F5344CB8AC3E}">
        <p14:creationId xmlns:p14="http://schemas.microsoft.com/office/powerpoint/2010/main" val="82264244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ja-JP" altLang="en-US" dirty="0"/>
              <a:t>インバータノイズの事例</a:t>
            </a:r>
          </a:p>
        </p:txBody>
      </p:sp>
      <p:pic>
        <p:nvPicPr>
          <p:cNvPr id="1027"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b="4791"/>
          <a:stretch/>
        </p:blipFill>
        <p:spPr bwMode="auto">
          <a:xfrm>
            <a:off x="611560" y="1313765"/>
            <a:ext cx="7797104" cy="4786457"/>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10" name="テキスト ボックス 9"/>
          <p:cNvSpPr txBox="1"/>
          <p:nvPr/>
        </p:nvSpPr>
        <p:spPr>
          <a:xfrm>
            <a:off x="6362700" y="1427110"/>
            <a:ext cx="2045964" cy="523220"/>
          </a:xfrm>
          <a:prstGeom prst="rect">
            <a:avLst/>
          </a:prstGeom>
          <a:solidFill>
            <a:schemeClr val="accent4"/>
          </a:solidFill>
          <a:ln>
            <a:noFill/>
          </a:ln>
        </p:spPr>
        <p:txBody>
          <a:bodyPr wrap="square" rtlCol="0">
            <a:spAutoFit/>
          </a:bodyPr>
          <a:lstStyle/>
          <a:p>
            <a:pPr algn="ctr"/>
            <a:r>
              <a:rPr kumimoji="1" lang="ja-JP" altLang="en-US" b="1" dirty="0" smtClean="0">
                <a:solidFill>
                  <a:schemeClr val="bg1"/>
                </a:solidFill>
                <a:latin typeface="メイリオ" panose="020B0604030504040204" pitchFamily="50" charset="-128"/>
                <a:ea typeface="メイリオ" panose="020B0604030504040204" pitchFamily="50" charset="-128"/>
              </a:rPr>
              <a:t>対象機械は正常</a:t>
            </a:r>
            <a:endParaRPr kumimoji="1" lang="en-US" altLang="ja-JP" b="1" dirty="0" smtClean="0">
              <a:solidFill>
                <a:schemeClr val="bg1"/>
              </a:solidFill>
              <a:latin typeface="メイリオ" panose="020B0604030504040204" pitchFamily="50" charset="-128"/>
              <a:ea typeface="メイリオ" panose="020B0604030504040204" pitchFamily="50" charset="-128"/>
            </a:endParaRPr>
          </a:p>
          <a:p>
            <a:pPr algn="ctr"/>
            <a:r>
              <a:rPr kumimoji="1" lang="ja-JP" altLang="en-US" b="1" dirty="0" smtClean="0">
                <a:solidFill>
                  <a:schemeClr val="bg1"/>
                </a:solidFill>
                <a:latin typeface="メイリオ" panose="020B0604030504040204" pitchFamily="50" charset="-128"/>
                <a:ea typeface="メイリオ" panose="020B0604030504040204" pitchFamily="50" charset="-128"/>
              </a:rPr>
              <a:t>インバータノイズのみ</a:t>
            </a:r>
            <a:endParaRPr kumimoji="1" lang="ja-JP" altLang="en-US" b="1" dirty="0">
              <a:solidFill>
                <a:schemeClr val="bg1"/>
              </a:solidFill>
              <a:latin typeface="メイリオ" panose="020B0604030504040204" pitchFamily="50" charset="-128"/>
              <a:ea typeface="メイリオ" panose="020B0604030504040204" pitchFamily="50" charset="-128"/>
            </a:endParaRPr>
          </a:p>
        </p:txBody>
      </p:sp>
      <p:sp>
        <p:nvSpPr>
          <p:cNvPr id="7" name="Google Shape;72;p2"/>
          <p:cNvSpPr txBox="1">
            <a:spLocks noGrp="1"/>
          </p:cNvSpPr>
          <p:nvPr>
            <p:ph type="sldNum" idx="12"/>
          </p:nvPr>
        </p:nvSpPr>
        <p:spPr>
          <a:xfrm>
            <a:off x="8048624" y="6610350"/>
            <a:ext cx="1057275" cy="24765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ltLang="ja-JP">
                <a:latin typeface="Meiryo"/>
                <a:ea typeface="Meiryo"/>
                <a:cs typeface="Meiryo"/>
                <a:sym typeface="Meiryo"/>
              </a:rPr>
              <a:t>17</a:t>
            </a:fld>
            <a:endParaRPr>
              <a:latin typeface="Meiryo"/>
              <a:ea typeface="Meiryo"/>
              <a:cs typeface="Meiryo"/>
              <a:sym typeface="Meiryo"/>
            </a:endParaRPr>
          </a:p>
        </p:txBody>
      </p:sp>
    </p:spTree>
    <p:extLst>
      <p:ext uri="{BB962C8B-B14F-4D97-AF65-F5344CB8AC3E}">
        <p14:creationId xmlns:p14="http://schemas.microsoft.com/office/powerpoint/2010/main" val="190709818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ja-JP" altLang="en-US" dirty="0"/>
              <a:t>インバータノイズの事例</a:t>
            </a:r>
          </a:p>
        </p:txBody>
      </p:sp>
      <p:pic>
        <p:nvPicPr>
          <p:cNvPr id="1028" name="Picture 4"/>
          <p:cNvPicPr>
            <a:picLocks noChangeAspect="1" noChangeArrowheads="1"/>
          </p:cNvPicPr>
          <p:nvPr/>
        </p:nvPicPr>
        <p:blipFill rotWithShape="1">
          <a:blip r:embed="rId2">
            <a:extLst>
              <a:ext uri="{28A0092B-C50C-407E-A947-70E740481C1C}">
                <a14:useLocalDpi xmlns:a14="http://schemas.microsoft.com/office/drawing/2010/main" val="0"/>
              </a:ext>
            </a:extLst>
          </a:blip>
          <a:srcRect t="4324" b="10986"/>
          <a:stretch/>
        </p:blipFill>
        <p:spPr bwMode="auto">
          <a:xfrm>
            <a:off x="640588" y="1219109"/>
            <a:ext cx="7814950" cy="4927329"/>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5" name="テキスト ボックス 4"/>
          <p:cNvSpPr txBox="1"/>
          <p:nvPr/>
        </p:nvSpPr>
        <p:spPr>
          <a:xfrm>
            <a:off x="5112060" y="1313765"/>
            <a:ext cx="3343478" cy="307777"/>
          </a:xfrm>
          <a:prstGeom prst="rect">
            <a:avLst/>
          </a:prstGeom>
          <a:solidFill>
            <a:schemeClr val="accent4"/>
          </a:solidFill>
          <a:ln>
            <a:noFill/>
          </a:ln>
        </p:spPr>
        <p:txBody>
          <a:bodyPr wrap="square" rtlCol="0">
            <a:spAutoFit/>
          </a:bodyPr>
          <a:lstStyle/>
          <a:p>
            <a:pPr algn="ctr"/>
            <a:r>
              <a:rPr kumimoji="1" lang="ja-JP" altLang="en-US" b="1" dirty="0" smtClean="0">
                <a:solidFill>
                  <a:schemeClr val="bg1"/>
                </a:solidFill>
                <a:latin typeface="メイリオ" panose="020B0604030504040204" pitchFamily="50" charset="-128"/>
                <a:ea typeface="メイリオ" panose="020B0604030504040204" pitchFamily="50" charset="-128"/>
              </a:rPr>
              <a:t>ベアリング傷＋インバータノイズ</a:t>
            </a:r>
            <a:endParaRPr kumimoji="1" lang="ja-JP" altLang="en-US" b="1" dirty="0">
              <a:solidFill>
                <a:schemeClr val="bg1"/>
              </a:solidFill>
              <a:latin typeface="メイリオ" panose="020B0604030504040204" pitchFamily="50" charset="-128"/>
              <a:ea typeface="メイリオ" panose="020B0604030504040204" pitchFamily="50" charset="-128"/>
            </a:endParaRPr>
          </a:p>
        </p:txBody>
      </p:sp>
      <p:sp>
        <p:nvSpPr>
          <p:cNvPr id="7" name="Google Shape;72;p2"/>
          <p:cNvSpPr txBox="1">
            <a:spLocks noGrp="1"/>
          </p:cNvSpPr>
          <p:nvPr>
            <p:ph type="sldNum" idx="12"/>
          </p:nvPr>
        </p:nvSpPr>
        <p:spPr>
          <a:xfrm>
            <a:off x="8048624" y="6610350"/>
            <a:ext cx="1057275" cy="24765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ltLang="ja-JP">
                <a:latin typeface="Meiryo"/>
                <a:ea typeface="Meiryo"/>
                <a:cs typeface="Meiryo"/>
                <a:sym typeface="Meiryo"/>
              </a:rPr>
              <a:t>18</a:t>
            </a:fld>
            <a:endParaRPr>
              <a:latin typeface="Meiryo"/>
              <a:ea typeface="Meiryo"/>
              <a:cs typeface="Meiryo"/>
              <a:sym typeface="Meiryo"/>
            </a:endParaRPr>
          </a:p>
        </p:txBody>
      </p:sp>
    </p:spTree>
    <p:extLst>
      <p:ext uri="{BB962C8B-B14F-4D97-AF65-F5344CB8AC3E}">
        <p14:creationId xmlns:p14="http://schemas.microsoft.com/office/powerpoint/2010/main" val="210131707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インバータノイズの事例</a:t>
            </a:r>
            <a:endParaRPr kumimoji="1" lang="ja-JP" altLang="en-US" dirty="0"/>
          </a:p>
        </p:txBody>
      </p:sp>
      <p:sp>
        <p:nvSpPr>
          <p:cNvPr id="5" name="コンテンツ プレースホルダー 2"/>
          <p:cNvSpPr>
            <a:spLocks noGrp="1"/>
          </p:cNvSpPr>
          <p:nvPr>
            <p:ph idx="1"/>
          </p:nvPr>
        </p:nvSpPr>
        <p:spPr>
          <a:xfrm>
            <a:off x="500332" y="1385838"/>
            <a:ext cx="7841411" cy="4989084"/>
          </a:xfrm>
        </p:spPr>
        <p:txBody>
          <a:bodyPr>
            <a:normAutofit/>
          </a:bodyPr>
          <a:lstStyle/>
          <a:p>
            <a:pPr>
              <a:buFont typeface="Wingdings" panose="05000000000000000000" pitchFamily="2" charset="2"/>
              <a:buChar char="n"/>
            </a:pPr>
            <a:r>
              <a:rPr kumimoji="1" lang="en-US" altLang="ja-JP" b="1" dirty="0" smtClean="0"/>
              <a:t>FFT</a:t>
            </a:r>
            <a:r>
              <a:rPr kumimoji="1" lang="ja-JP" altLang="en-US" b="1" dirty="0" smtClean="0"/>
              <a:t>の時系列変化による異常判定</a:t>
            </a:r>
            <a:endParaRPr kumimoji="1" lang="en-US" altLang="ja-JP" b="1" dirty="0" smtClean="0"/>
          </a:p>
          <a:p>
            <a:pPr marL="0" indent="0">
              <a:buNone/>
            </a:pPr>
            <a:r>
              <a:rPr lang="ja-JP" altLang="en-US" sz="2000" dirty="0" smtClean="0"/>
              <a:t>いつもの</a:t>
            </a:r>
            <a:r>
              <a:rPr lang="en-US" altLang="ja-JP" sz="2000" dirty="0" smtClean="0"/>
              <a:t>FFT</a:t>
            </a:r>
            <a:r>
              <a:rPr lang="ja-JP" altLang="en-US" sz="2000" dirty="0" smtClean="0"/>
              <a:t>の形との違いに注目すれば、</a:t>
            </a:r>
            <a:endParaRPr lang="en-US" altLang="ja-JP" sz="2000" dirty="0" smtClean="0"/>
          </a:p>
          <a:p>
            <a:pPr marL="0" indent="0">
              <a:buNone/>
            </a:pPr>
            <a:r>
              <a:rPr lang="ja-JP" altLang="en-US" sz="2000" dirty="0" smtClean="0"/>
              <a:t>キャリア周波数のノイズがあっても、異常を発見できる。</a:t>
            </a:r>
            <a:endParaRPr lang="en-US" altLang="ja-JP" sz="2000" dirty="0" smtClean="0"/>
          </a:p>
          <a:p>
            <a:pPr marL="274320" lvl="1" indent="0">
              <a:buNone/>
            </a:pPr>
            <a:endParaRPr lang="en-US" altLang="ja-JP" sz="1800" dirty="0" smtClean="0"/>
          </a:p>
          <a:p>
            <a:pPr marL="0" indent="0">
              <a:buNone/>
            </a:pPr>
            <a:endParaRPr lang="en-US" altLang="ja-JP" sz="2000" dirty="0"/>
          </a:p>
          <a:p>
            <a:pPr marL="274320" lvl="1" indent="0">
              <a:buNone/>
            </a:pPr>
            <a:endParaRPr lang="en-US" altLang="ja-JP" sz="1800" dirty="0" smtClean="0"/>
          </a:p>
        </p:txBody>
      </p:sp>
      <p:pic>
        <p:nvPicPr>
          <p:cNvPr id="12"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4905" b="4791"/>
          <a:stretch/>
        </p:blipFill>
        <p:spPr bwMode="auto">
          <a:xfrm>
            <a:off x="350835" y="3010619"/>
            <a:ext cx="4170550" cy="2692279"/>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5"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t="4324" b="10986"/>
          <a:stretch/>
        </p:blipFill>
        <p:spPr bwMode="auto">
          <a:xfrm>
            <a:off x="4521384" y="3010618"/>
            <a:ext cx="4270067" cy="2692279"/>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14" name="四角形吹き出し 13"/>
          <p:cNvSpPr/>
          <p:nvPr/>
        </p:nvSpPr>
        <p:spPr>
          <a:xfrm>
            <a:off x="491707" y="5486400"/>
            <a:ext cx="2493034" cy="923028"/>
          </a:xfrm>
          <a:prstGeom prst="wedgeRectCallout">
            <a:avLst>
              <a:gd name="adj1" fmla="val 7307"/>
              <a:gd name="adj2" fmla="val -99703"/>
            </a:avLst>
          </a:prstGeom>
          <a:solidFill>
            <a:schemeClr val="accent5">
              <a:lumMod val="20000"/>
              <a:lumOff val="80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smtClean="0">
                <a:solidFill>
                  <a:schemeClr val="accent2"/>
                </a:solidFill>
                <a:latin typeface="メイリオ" panose="020B0604030504040204" pitchFamily="50" charset="-128"/>
                <a:ea typeface="メイリオ" panose="020B0604030504040204" pitchFamily="50" charset="-128"/>
              </a:rPr>
              <a:t>普段からここにキャリア周波数のノイズがある</a:t>
            </a:r>
            <a:endParaRPr kumimoji="1" lang="ja-JP" altLang="en-US" sz="1600" b="1" dirty="0">
              <a:solidFill>
                <a:schemeClr val="accent2"/>
              </a:solidFill>
              <a:latin typeface="メイリオ" panose="020B0604030504040204" pitchFamily="50" charset="-128"/>
              <a:ea typeface="メイリオ" panose="020B0604030504040204" pitchFamily="50" charset="-128"/>
            </a:endParaRPr>
          </a:p>
        </p:txBody>
      </p:sp>
      <p:sp>
        <p:nvSpPr>
          <p:cNvPr id="16" name="四角形吹き出し 15"/>
          <p:cNvSpPr/>
          <p:nvPr/>
        </p:nvSpPr>
        <p:spPr>
          <a:xfrm>
            <a:off x="4744530" y="5495028"/>
            <a:ext cx="2493034" cy="923028"/>
          </a:xfrm>
          <a:prstGeom prst="wedgeRectCallout">
            <a:avLst>
              <a:gd name="adj1" fmla="val 11113"/>
              <a:gd name="adj2" fmla="val -106245"/>
            </a:avLst>
          </a:prstGeom>
          <a:solidFill>
            <a:schemeClr val="accent5">
              <a:lumMod val="20000"/>
              <a:lumOff val="80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smtClean="0">
                <a:solidFill>
                  <a:schemeClr val="accent2"/>
                </a:solidFill>
                <a:latin typeface="メイリオ" panose="020B0604030504040204" pitchFamily="50" charset="-128"/>
                <a:ea typeface="メイリオ" panose="020B0604030504040204" pitchFamily="50" charset="-128"/>
              </a:rPr>
              <a:t>いつもと形が変わった</a:t>
            </a:r>
            <a:endParaRPr kumimoji="1" lang="ja-JP" altLang="en-US" sz="1600" b="1" dirty="0">
              <a:solidFill>
                <a:schemeClr val="accent2"/>
              </a:solidFill>
              <a:latin typeface="メイリオ" panose="020B0604030504040204" pitchFamily="50" charset="-128"/>
              <a:ea typeface="メイリオ" panose="020B0604030504040204" pitchFamily="50" charset="-128"/>
            </a:endParaRPr>
          </a:p>
        </p:txBody>
      </p:sp>
      <p:sp>
        <p:nvSpPr>
          <p:cNvPr id="10" name="Google Shape;72;p2"/>
          <p:cNvSpPr txBox="1">
            <a:spLocks noGrp="1"/>
          </p:cNvSpPr>
          <p:nvPr>
            <p:ph type="sldNum" idx="12"/>
          </p:nvPr>
        </p:nvSpPr>
        <p:spPr>
          <a:xfrm>
            <a:off x="8048624" y="6610350"/>
            <a:ext cx="1057275" cy="24765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ltLang="ja-JP">
                <a:latin typeface="Meiryo"/>
                <a:ea typeface="Meiryo"/>
                <a:cs typeface="Meiryo"/>
                <a:sym typeface="Meiryo"/>
              </a:rPr>
              <a:t>19</a:t>
            </a:fld>
            <a:endParaRPr>
              <a:latin typeface="Meiryo"/>
              <a:ea typeface="Meiryo"/>
              <a:cs typeface="Meiryo"/>
              <a:sym typeface="Meiryo"/>
            </a:endParaRPr>
          </a:p>
        </p:txBody>
      </p:sp>
    </p:spTree>
    <p:extLst>
      <p:ext uri="{BB962C8B-B14F-4D97-AF65-F5344CB8AC3E}">
        <p14:creationId xmlns:p14="http://schemas.microsoft.com/office/powerpoint/2010/main" val="41884745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2"/>
          <p:cNvSpPr txBox="1">
            <a:spLocks noGrp="1"/>
          </p:cNvSpPr>
          <p:nvPr>
            <p:ph type="title"/>
          </p:nvPr>
        </p:nvSpPr>
        <p:spPr>
          <a:xfrm>
            <a:off x="457200" y="472121"/>
            <a:ext cx="8229600" cy="668098"/>
          </a:xfrm>
          <a:prstGeom prst="rect">
            <a:avLst/>
          </a:prstGeom>
          <a:noFill/>
          <a:ln>
            <a:noFill/>
          </a:ln>
        </p:spPr>
        <p:txBody>
          <a:bodyPr spcFirstLastPara="1" wrap="square" lIns="91425" tIns="45700" rIns="91425" bIns="45700" anchor="b" anchorCtr="0">
            <a:normAutofit/>
          </a:bodyPr>
          <a:lstStyle/>
          <a:p>
            <a:pPr marL="457200" lvl="0" indent="-457200" algn="l" rtl="0">
              <a:spcBef>
                <a:spcPts val="0"/>
              </a:spcBef>
              <a:spcAft>
                <a:spcPts val="0"/>
              </a:spcAft>
              <a:buClr>
                <a:schemeClr val="accent1"/>
              </a:buClr>
              <a:buSzPts val="3200"/>
              <a:buFont typeface="Noto Sans Symbols"/>
              <a:buChar char="◆"/>
            </a:pPr>
            <a:r>
              <a:rPr lang="ja-JP" dirty="0"/>
              <a:t>TR-COM システム構成</a:t>
            </a:r>
            <a:endParaRPr dirty="0">
              <a:solidFill>
                <a:schemeClr val="accent1"/>
              </a:solidFill>
            </a:endParaRPr>
          </a:p>
        </p:txBody>
      </p:sp>
      <p:sp>
        <p:nvSpPr>
          <p:cNvPr id="72" name="Google Shape;72;p2"/>
          <p:cNvSpPr txBox="1">
            <a:spLocks noGrp="1"/>
          </p:cNvSpPr>
          <p:nvPr>
            <p:ph type="sldNum" idx="12"/>
          </p:nvPr>
        </p:nvSpPr>
        <p:spPr>
          <a:xfrm>
            <a:off x="8048624" y="6610350"/>
            <a:ext cx="1057275" cy="24765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ltLang="ja-JP">
                <a:latin typeface="Meiryo"/>
                <a:ea typeface="Meiryo"/>
                <a:cs typeface="Meiryo"/>
                <a:sym typeface="Meiryo"/>
              </a:rPr>
              <a:t>2</a:t>
            </a:fld>
            <a:endParaRPr>
              <a:latin typeface="Meiryo"/>
              <a:ea typeface="Meiryo"/>
              <a:cs typeface="Meiryo"/>
              <a:sym typeface="Meiryo"/>
            </a:endParaRPr>
          </a:p>
        </p:txBody>
      </p:sp>
      <p:pic>
        <p:nvPicPr>
          <p:cNvPr id="73" name="Google Shape;73;p2"/>
          <p:cNvPicPr preferRelativeResize="0"/>
          <p:nvPr/>
        </p:nvPicPr>
        <p:blipFill rotWithShape="1">
          <a:blip r:embed="rId3">
            <a:alphaModFix/>
          </a:blip>
          <a:srcRect/>
          <a:stretch/>
        </p:blipFill>
        <p:spPr>
          <a:xfrm>
            <a:off x="275042" y="2265660"/>
            <a:ext cx="8511427" cy="3608703"/>
          </a:xfrm>
          <a:prstGeom prst="rect">
            <a:avLst/>
          </a:prstGeom>
          <a:noFill/>
          <a:ln>
            <a:noFill/>
          </a:ln>
        </p:spPr>
      </p:pic>
      <p:pic>
        <p:nvPicPr>
          <p:cNvPr id="74" name="Google Shape;74;p2"/>
          <p:cNvPicPr preferRelativeResize="0"/>
          <p:nvPr/>
        </p:nvPicPr>
        <p:blipFill rotWithShape="1">
          <a:blip r:embed="rId4">
            <a:alphaModFix/>
          </a:blip>
          <a:srcRect l="2561" r="2733" b="1382"/>
          <a:stretch/>
        </p:blipFill>
        <p:spPr>
          <a:xfrm>
            <a:off x="290679" y="1323153"/>
            <a:ext cx="1938171" cy="1960016"/>
          </a:xfrm>
          <a:prstGeom prst="roundRect">
            <a:avLst>
              <a:gd name="adj" fmla="val 14247"/>
            </a:avLst>
          </a:prstGeom>
          <a:solidFill>
            <a:srgbClr val="ECECEC"/>
          </a:solidFill>
          <a:ln>
            <a:noFill/>
          </a:ln>
          <a:effectLst>
            <a:reflection stA="38000" endPos="28000" dist="5000" dir="5400000" sy="-100000" algn="bl" rotWithShape="0"/>
          </a:effectLst>
        </p:spPr>
      </p:pic>
      <p:sp>
        <p:nvSpPr>
          <p:cNvPr id="75" name="Google Shape;75;p2"/>
          <p:cNvSpPr txBox="1"/>
          <p:nvPr/>
        </p:nvSpPr>
        <p:spPr>
          <a:xfrm>
            <a:off x="4171210" y="4219034"/>
            <a:ext cx="2590318" cy="954107"/>
          </a:xfrm>
          <a:prstGeom prst="rect">
            <a:avLst/>
          </a:prstGeom>
          <a:solidFill>
            <a:schemeClr val="bg1"/>
          </a:solidFill>
          <a:ln w="9525"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R="0" lvl="0" algn="l" rtl="0">
              <a:spcBef>
                <a:spcPts val="0"/>
              </a:spcBef>
              <a:spcAft>
                <a:spcPts val="0"/>
              </a:spcAft>
              <a:buClr>
                <a:schemeClr val="dk1"/>
              </a:buClr>
              <a:buSzPts val="1400"/>
            </a:pPr>
            <a:r>
              <a:rPr lang="ja-JP" altLang="en-US" sz="1400" dirty="0" smtClean="0">
                <a:solidFill>
                  <a:schemeClr val="tx1">
                    <a:lumMod val="75000"/>
                    <a:lumOff val="25000"/>
                  </a:schemeClr>
                </a:solidFill>
                <a:latin typeface="Meiryo"/>
                <a:ea typeface="Meiryo"/>
                <a:cs typeface="Meiryo"/>
                <a:sym typeface="Meiryo"/>
              </a:rPr>
              <a:t>・</a:t>
            </a:r>
            <a:r>
              <a:rPr lang="ja-JP" sz="1400" dirty="0" smtClean="0">
                <a:solidFill>
                  <a:schemeClr val="tx1">
                    <a:lumMod val="75000"/>
                    <a:lumOff val="25000"/>
                  </a:schemeClr>
                </a:solidFill>
                <a:latin typeface="Meiryo"/>
                <a:ea typeface="Meiryo"/>
                <a:cs typeface="Meiryo"/>
                <a:sym typeface="Meiryo"/>
              </a:rPr>
              <a:t>iPhone</a:t>
            </a:r>
            <a:r>
              <a:rPr lang="ja-JP" sz="1400" dirty="0">
                <a:solidFill>
                  <a:schemeClr val="tx1">
                    <a:lumMod val="75000"/>
                    <a:lumOff val="25000"/>
                  </a:schemeClr>
                </a:solidFill>
                <a:latin typeface="Meiryo"/>
                <a:ea typeface="Meiryo"/>
                <a:cs typeface="Meiryo"/>
                <a:sym typeface="Meiryo"/>
              </a:rPr>
              <a:t>/iPad</a:t>
            </a:r>
            <a:r>
              <a:rPr lang="ja-JP" sz="1400" b="0" dirty="0">
                <a:solidFill>
                  <a:schemeClr val="tx1">
                    <a:lumMod val="75000"/>
                    <a:lumOff val="25000"/>
                  </a:schemeClr>
                </a:solidFill>
                <a:latin typeface="Meiryo"/>
                <a:ea typeface="Meiryo"/>
                <a:cs typeface="Meiryo"/>
                <a:sym typeface="Meiryo"/>
              </a:rPr>
              <a:t>でデータ</a:t>
            </a:r>
            <a:r>
              <a:rPr lang="ja-JP" sz="1400" dirty="0">
                <a:solidFill>
                  <a:schemeClr val="tx1">
                    <a:lumMod val="75000"/>
                    <a:lumOff val="25000"/>
                  </a:schemeClr>
                </a:solidFill>
                <a:latin typeface="Meiryo"/>
                <a:ea typeface="Meiryo"/>
                <a:cs typeface="Meiryo"/>
                <a:sym typeface="Meiryo"/>
              </a:rPr>
              <a:t>取得</a:t>
            </a:r>
            <a:endParaRPr sz="1400" dirty="0">
              <a:solidFill>
                <a:schemeClr val="tx1">
                  <a:lumMod val="75000"/>
                  <a:lumOff val="25000"/>
                </a:schemeClr>
              </a:solidFill>
              <a:latin typeface="Meiryo"/>
              <a:ea typeface="Meiryo"/>
              <a:cs typeface="Meiryo"/>
              <a:sym typeface="Meiryo"/>
            </a:endParaRPr>
          </a:p>
          <a:p>
            <a:pPr marR="0" lvl="0" algn="l" rtl="0">
              <a:spcBef>
                <a:spcPts val="0"/>
              </a:spcBef>
              <a:spcAft>
                <a:spcPts val="0"/>
              </a:spcAft>
              <a:buClr>
                <a:schemeClr val="dk1"/>
              </a:buClr>
              <a:buSzPts val="1400"/>
            </a:pPr>
            <a:r>
              <a:rPr lang="ja-JP" altLang="en-US" sz="1400" dirty="0" smtClean="0">
                <a:solidFill>
                  <a:schemeClr val="tx1">
                    <a:lumMod val="75000"/>
                    <a:lumOff val="25000"/>
                  </a:schemeClr>
                </a:solidFill>
                <a:latin typeface="Meiryo"/>
                <a:ea typeface="Meiryo"/>
                <a:cs typeface="Meiryo"/>
                <a:sym typeface="Meiryo"/>
              </a:rPr>
              <a:t>・</a:t>
            </a:r>
            <a:r>
              <a:rPr lang="ja-JP" sz="1400" dirty="0" smtClean="0">
                <a:solidFill>
                  <a:schemeClr val="tx1">
                    <a:lumMod val="75000"/>
                    <a:lumOff val="25000"/>
                  </a:schemeClr>
                </a:solidFill>
                <a:latin typeface="Meiryo"/>
                <a:ea typeface="Meiryo"/>
                <a:cs typeface="Meiryo"/>
                <a:sym typeface="Meiryo"/>
              </a:rPr>
              <a:t>データ</a:t>
            </a:r>
            <a:r>
              <a:rPr lang="ja-JP" sz="1400" dirty="0">
                <a:solidFill>
                  <a:schemeClr val="tx1">
                    <a:lumMod val="75000"/>
                    <a:lumOff val="25000"/>
                  </a:schemeClr>
                </a:solidFill>
                <a:latin typeface="Meiryo"/>
                <a:ea typeface="Meiryo"/>
                <a:cs typeface="Meiryo"/>
                <a:sym typeface="Meiryo"/>
              </a:rPr>
              <a:t>は自動アップロード</a:t>
            </a:r>
            <a:endParaRPr sz="1400" b="0" dirty="0">
              <a:solidFill>
                <a:schemeClr val="tx1">
                  <a:lumMod val="75000"/>
                  <a:lumOff val="25000"/>
                </a:schemeClr>
              </a:solidFill>
              <a:latin typeface="Meiryo"/>
              <a:ea typeface="Meiryo"/>
              <a:cs typeface="Meiryo"/>
              <a:sym typeface="Meiryo"/>
            </a:endParaRPr>
          </a:p>
          <a:p>
            <a:pPr marR="0" lvl="0" algn="l" rtl="0">
              <a:spcBef>
                <a:spcPts val="0"/>
              </a:spcBef>
              <a:spcAft>
                <a:spcPts val="0"/>
              </a:spcAft>
              <a:buClr>
                <a:schemeClr val="dk1"/>
              </a:buClr>
              <a:buSzPts val="1400"/>
            </a:pPr>
            <a:r>
              <a:rPr lang="ja-JP" altLang="en-US" sz="1400" b="0" dirty="0" smtClean="0">
                <a:solidFill>
                  <a:schemeClr val="tx1">
                    <a:lumMod val="75000"/>
                    <a:lumOff val="25000"/>
                  </a:schemeClr>
                </a:solidFill>
                <a:latin typeface="Meiryo"/>
                <a:ea typeface="Meiryo"/>
                <a:cs typeface="Meiryo"/>
                <a:sym typeface="Meiryo"/>
              </a:rPr>
              <a:t>・</a:t>
            </a:r>
            <a:r>
              <a:rPr lang="ja-JP" sz="1400" b="0" dirty="0" smtClean="0">
                <a:solidFill>
                  <a:schemeClr val="tx1">
                    <a:lumMod val="75000"/>
                    <a:lumOff val="25000"/>
                  </a:schemeClr>
                </a:solidFill>
                <a:latin typeface="Meiryo"/>
                <a:ea typeface="Meiryo"/>
                <a:cs typeface="Meiryo"/>
                <a:sym typeface="Meiryo"/>
              </a:rPr>
              <a:t>クラウド</a:t>
            </a:r>
            <a:r>
              <a:rPr lang="ja-JP" sz="1400" b="0" dirty="0">
                <a:solidFill>
                  <a:schemeClr val="tx1">
                    <a:lumMod val="75000"/>
                    <a:lumOff val="25000"/>
                  </a:schemeClr>
                </a:solidFill>
                <a:latin typeface="Meiryo"/>
                <a:ea typeface="Meiryo"/>
                <a:cs typeface="Meiryo"/>
                <a:sym typeface="Meiryo"/>
              </a:rPr>
              <a:t>でデータ</a:t>
            </a:r>
            <a:r>
              <a:rPr lang="ja-JP" sz="1400" dirty="0">
                <a:solidFill>
                  <a:schemeClr val="tx1">
                    <a:lumMod val="75000"/>
                    <a:lumOff val="25000"/>
                  </a:schemeClr>
                </a:solidFill>
                <a:latin typeface="Meiryo"/>
                <a:ea typeface="Meiryo"/>
                <a:cs typeface="Meiryo"/>
                <a:sym typeface="Meiryo"/>
              </a:rPr>
              <a:t>を管理</a:t>
            </a:r>
            <a:endParaRPr sz="1400" b="0" dirty="0">
              <a:solidFill>
                <a:schemeClr val="tx1">
                  <a:lumMod val="75000"/>
                  <a:lumOff val="25000"/>
                </a:schemeClr>
              </a:solidFill>
              <a:latin typeface="Meiryo"/>
              <a:ea typeface="Meiryo"/>
              <a:cs typeface="Meiryo"/>
              <a:sym typeface="Meiryo"/>
            </a:endParaRPr>
          </a:p>
          <a:p>
            <a:pPr marR="0" lvl="0" algn="l" rtl="0">
              <a:spcBef>
                <a:spcPts val="0"/>
              </a:spcBef>
              <a:spcAft>
                <a:spcPts val="0"/>
              </a:spcAft>
              <a:buClr>
                <a:schemeClr val="dk1"/>
              </a:buClr>
              <a:buSzPts val="1400"/>
            </a:pPr>
            <a:r>
              <a:rPr lang="ja-JP" altLang="en-US" sz="1400" b="0" dirty="0" smtClean="0">
                <a:solidFill>
                  <a:schemeClr val="tx1">
                    <a:lumMod val="75000"/>
                    <a:lumOff val="25000"/>
                  </a:schemeClr>
                </a:solidFill>
                <a:latin typeface="Meiryo"/>
                <a:ea typeface="Meiryo"/>
                <a:cs typeface="Meiryo"/>
                <a:sym typeface="Meiryo"/>
              </a:rPr>
              <a:t>・</a:t>
            </a:r>
            <a:r>
              <a:rPr lang="ja-JP" sz="1400" b="0" dirty="0" smtClean="0">
                <a:solidFill>
                  <a:schemeClr val="tx1">
                    <a:lumMod val="75000"/>
                    <a:lumOff val="25000"/>
                  </a:schemeClr>
                </a:solidFill>
                <a:latin typeface="Meiryo"/>
                <a:ea typeface="Meiryo"/>
                <a:cs typeface="Meiryo"/>
                <a:sym typeface="Meiryo"/>
              </a:rPr>
              <a:t>Web</a:t>
            </a:r>
            <a:r>
              <a:rPr lang="ja-JP" sz="1400" b="0" dirty="0">
                <a:solidFill>
                  <a:schemeClr val="tx1">
                    <a:lumMod val="75000"/>
                    <a:lumOff val="25000"/>
                  </a:schemeClr>
                </a:solidFill>
                <a:latin typeface="Meiryo"/>
                <a:ea typeface="Meiryo"/>
                <a:cs typeface="Meiryo"/>
                <a:sym typeface="Meiryo"/>
              </a:rPr>
              <a:t>でデータを閲覧</a:t>
            </a:r>
            <a:endParaRPr sz="1400" b="0" dirty="0">
              <a:solidFill>
                <a:schemeClr val="tx1">
                  <a:lumMod val="75000"/>
                  <a:lumOff val="25000"/>
                </a:schemeClr>
              </a:solidFill>
              <a:latin typeface="Meiryo"/>
              <a:ea typeface="Meiryo"/>
              <a:cs typeface="Meiryo"/>
              <a:sym typeface="Meiryo"/>
            </a:endParaRPr>
          </a:p>
        </p:txBody>
      </p:sp>
      <p:sp>
        <p:nvSpPr>
          <p:cNvPr id="76" name="Google Shape;76;p2"/>
          <p:cNvSpPr txBox="1"/>
          <p:nvPr/>
        </p:nvSpPr>
        <p:spPr>
          <a:xfrm>
            <a:off x="507294" y="6041998"/>
            <a:ext cx="7884876" cy="52318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dirty="0" smtClean="0">
                <a:solidFill>
                  <a:schemeClr val="tx1">
                    <a:lumMod val="75000"/>
                    <a:lumOff val="25000"/>
                  </a:schemeClr>
                </a:solidFill>
                <a:latin typeface="メイリオ" panose="020B0604030504040204" pitchFamily="50" charset="-128"/>
                <a:ea typeface="メイリオ" panose="020B0604030504040204" pitchFamily="50" charset="-128"/>
                <a:cs typeface="Meiryo"/>
                <a:sym typeface="Meiryo"/>
              </a:rPr>
              <a:t>TR-COM</a:t>
            </a:r>
            <a:r>
              <a:rPr lang="ja-JP" altLang="en-US" dirty="0">
                <a:solidFill>
                  <a:schemeClr val="tx1">
                    <a:lumMod val="75000"/>
                    <a:lumOff val="25000"/>
                  </a:schemeClr>
                </a:solidFill>
                <a:latin typeface="メイリオ" panose="020B0604030504040204" pitchFamily="50" charset="-128"/>
                <a:ea typeface="メイリオ" panose="020B0604030504040204" pitchFamily="50" charset="-128"/>
                <a:cs typeface="Meiryo"/>
                <a:sym typeface="Meiryo"/>
              </a:rPr>
              <a:t> </a:t>
            </a:r>
            <a:r>
              <a:rPr lang="ja-JP" altLang="en-US" dirty="0" smtClean="0">
                <a:solidFill>
                  <a:schemeClr val="tx1">
                    <a:lumMod val="75000"/>
                    <a:lumOff val="25000"/>
                  </a:schemeClr>
                </a:solidFill>
                <a:latin typeface="メイリオ" panose="020B0604030504040204" pitchFamily="50" charset="-128"/>
                <a:ea typeface="メイリオ" panose="020B0604030504040204" pitchFamily="50" charset="-128"/>
                <a:cs typeface="Meiryo"/>
                <a:sym typeface="Meiryo"/>
              </a:rPr>
              <a:t>プロモーションビデオ</a:t>
            </a:r>
            <a:endParaRPr lang="en-US" altLang="ja-JP" dirty="0" smtClean="0">
              <a:solidFill>
                <a:schemeClr val="tx1">
                  <a:lumMod val="75000"/>
                  <a:lumOff val="25000"/>
                </a:schemeClr>
              </a:solidFill>
              <a:latin typeface="メイリオ" panose="020B0604030504040204" pitchFamily="50" charset="-128"/>
              <a:ea typeface="メイリオ" panose="020B0604030504040204" pitchFamily="50" charset="-128"/>
              <a:cs typeface="Meiryo"/>
              <a:sym typeface="Meiryo"/>
            </a:endParaRPr>
          </a:p>
          <a:p>
            <a:pPr lvl="0" algn="ctr"/>
            <a:r>
              <a:rPr lang="en-US" altLang="ja-JP" dirty="0">
                <a:solidFill>
                  <a:schemeClr val="tx1">
                    <a:lumMod val="75000"/>
                    <a:lumOff val="25000"/>
                  </a:schemeClr>
                </a:solidFill>
                <a:latin typeface="メイリオ" panose="020B0604030504040204" pitchFamily="50" charset="-128"/>
                <a:ea typeface="メイリオ" panose="020B0604030504040204" pitchFamily="50" charset="-128"/>
                <a:hlinkClick r:id="rId5"/>
              </a:rPr>
              <a:t>https://www.youtube.com/watch?v=uthAYDwRJdA</a:t>
            </a:r>
            <a:endParaRPr dirty="0">
              <a:solidFill>
                <a:schemeClr val="tx1">
                  <a:lumMod val="75000"/>
                  <a:lumOff val="25000"/>
                </a:schemeClr>
              </a:solidFill>
              <a:latin typeface="メイリオ" panose="020B0604030504040204" pitchFamily="50" charset="-128"/>
              <a:ea typeface="メイリオ" panose="020B0604030504040204" pitchFamily="50" charset="-128"/>
              <a:cs typeface="Meiryo"/>
              <a:sym typeface="Meiryo"/>
            </a:endParaRPr>
          </a:p>
        </p:txBody>
      </p:sp>
      <p:sp>
        <p:nvSpPr>
          <p:cNvPr id="77" name="Google Shape;77;p2"/>
          <p:cNvSpPr/>
          <p:nvPr/>
        </p:nvSpPr>
        <p:spPr>
          <a:xfrm>
            <a:off x="456237" y="3280095"/>
            <a:ext cx="2605745" cy="789916"/>
          </a:xfrm>
          <a:prstGeom prst="wedgeRectCallout">
            <a:avLst>
              <a:gd name="adj1" fmla="val -24402"/>
              <a:gd name="adj2" fmla="val 83579"/>
            </a:avLst>
          </a:prstGeom>
          <a:solidFill>
            <a:schemeClr val="lt1"/>
          </a:solidFill>
          <a:ln w="12700" cap="flat" cmpd="sng">
            <a:solidFill>
              <a:schemeClr val="bg1">
                <a:lumMod val="65000"/>
              </a:schemeClr>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ja-JP" altLang="en-US" dirty="0">
                <a:solidFill>
                  <a:schemeClr val="tx1">
                    <a:lumMod val="75000"/>
                    <a:lumOff val="25000"/>
                  </a:schemeClr>
                </a:solidFill>
                <a:latin typeface="Meiryo"/>
                <a:ea typeface="Meiryo"/>
                <a:cs typeface="Meiryo"/>
                <a:sym typeface="Meiryo"/>
              </a:rPr>
              <a:t>・</a:t>
            </a:r>
            <a:r>
              <a:rPr lang="ja-JP" sz="1400" dirty="0" smtClean="0">
                <a:solidFill>
                  <a:schemeClr val="tx1">
                    <a:lumMod val="75000"/>
                    <a:lumOff val="25000"/>
                  </a:schemeClr>
                </a:solidFill>
                <a:latin typeface="Meiryo"/>
                <a:ea typeface="Meiryo"/>
                <a:cs typeface="Meiryo"/>
                <a:sym typeface="Meiryo"/>
              </a:rPr>
              <a:t>振動</a:t>
            </a:r>
            <a:r>
              <a:rPr lang="ja-JP" sz="1400" dirty="0">
                <a:solidFill>
                  <a:schemeClr val="tx1">
                    <a:lumMod val="75000"/>
                    <a:lumOff val="25000"/>
                  </a:schemeClr>
                </a:solidFill>
                <a:latin typeface="Meiryo"/>
                <a:ea typeface="Meiryo"/>
                <a:cs typeface="Meiryo"/>
                <a:sym typeface="Meiryo"/>
              </a:rPr>
              <a:t>、温度を測定</a:t>
            </a:r>
            <a:endParaRPr sz="1400" dirty="0">
              <a:solidFill>
                <a:schemeClr val="tx1">
                  <a:lumMod val="75000"/>
                  <a:lumOff val="25000"/>
                </a:schemeClr>
              </a:solidFill>
              <a:latin typeface="Meiryo"/>
              <a:ea typeface="Meiryo"/>
              <a:cs typeface="Meiryo"/>
              <a:sym typeface="Meiryo"/>
            </a:endParaRPr>
          </a:p>
          <a:p>
            <a:pPr marL="0" marR="0" lvl="0" indent="0" algn="l" rtl="0">
              <a:spcBef>
                <a:spcPts val="0"/>
              </a:spcBef>
              <a:spcAft>
                <a:spcPts val="0"/>
              </a:spcAft>
              <a:buNone/>
            </a:pPr>
            <a:r>
              <a:rPr lang="ja-JP" altLang="en-US" dirty="0">
                <a:solidFill>
                  <a:schemeClr val="tx1">
                    <a:lumMod val="75000"/>
                    <a:lumOff val="25000"/>
                  </a:schemeClr>
                </a:solidFill>
                <a:latin typeface="Meiryo"/>
                <a:ea typeface="Meiryo"/>
                <a:cs typeface="Meiryo"/>
                <a:sym typeface="Meiryo"/>
              </a:rPr>
              <a:t>・</a:t>
            </a:r>
            <a:r>
              <a:rPr lang="ja-JP" sz="1400" dirty="0" smtClean="0">
                <a:solidFill>
                  <a:schemeClr val="tx1">
                    <a:lumMod val="75000"/>
                    <a:lumOff val="25000"/>
                  </a:schemeClr>
                </a:solidFill>
                <a:latin typeface="Meiryo"/>
                <a:ea typeface="Meiryo"/>
                <a:cs typeface="Meiryo"/>
                <a:sym typeface="Meiryo"/>
              </a:rPr>
              <a:t>1時間</a:t>
            </a:r>
            <a:r>
              <a:rPr lang="ja-JP" sz="1400" dirty="0">
                <a:solidFill>
                  <a:schemeClr val="tx1">
                    <a:lumMod val="75000"/>
                    <a:lumOff val="25000"/>
                  </a:schemeClr>
                </a:solidFill>
                <a:latin typeface="Meiryo"/>
                <a:ea typeface="Meiryo"/>
                <a:cs typeface="Meiryo"/>
                <a:sym typeface="Meiryo"/>
              </a:rPr>
              <a:t>毎にデータを保存</a:t>
            </a:r>
            <a:endParaRPr sz="1400" dirty="0">
              <a:solidFill>
                <a:schemeClr val="tx1">
                  <a:lumMod val="75000"/>
                  <a:lumOff val="25000"/>
                </a:schemeClr>
              </a:solidFill>
              <a:latin typeface="Meiryo"/>
              <a:ea typeface="Meiryo"/>
              <a:cs typeface="Meiryo"/>
              <a:sym typeface="Meiryo"/>
            </a:endParaRPr>
          </a:p>
          <a:p>
            <a:pPr marL="0" marR="0" lvl="0" indent="0" algn="l" rtl="0">
              <a:spcBef>
                <a:spcPts val="0"/>
              </a:spcBef>
              <a:spcAft>
                <a:spcPts val="0"/>
              </a:spcAft>
              <a:buNone/>
            </a:pPr>
            <a:r>
              <a:rPr lang="ja-JP" sz="1400" dirty="0">
                <a:solidFill>
                  <a:schemeClr val="tx1">
                    <a:lumMod val="75000"/>
                    <a:lumOff val="25000"/>
                  </a:schemeClr>
                </a:solidFill>
                <a:latin typeface="Meiryo"/>
                <a:ea typeface="Meiryo"/>
                <a:cs typeface="Meiryo"/>
                <a:sym typeface="Meiryo"/>
              </a:rPr>
              <a:t>・Bluetoothでデータ送受信</a:t>
            </a:r>
            <a:endParaRPr sz="1400" dirty="0">
              <a:solidFill>
                <a:schemeClr val="tx1">
                  <a:lumMod val="75000"/>
                  <a:lumOff val="25000"/>
                </a:schemeClr>
              </a:solidFill>
              <a:latin typeface="Meiryo"/>
              <a:ea typeface="Meiryo"/>
              <a:cs typeface="Meiryo"/>
              <a:sym typeface="Meiryo"/>
            </a:endParaRPr>
          </a:p>
        </p:txBody>
      </p:sp>
      <p:pic>
        <p:nvPicPr>
          <p:cNvPr id="4" name="図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48746" y="3382445"/>
            <a:ext cx="349121" cy="349121"/>
          </a:xfrm>
          <a:prstGeom prst="rect">
            <a:avLst/>
          </a:prstGeom>
        </p:spPr>
      </p:pic>
      <p:pic>
        <p:nvPicPr>
          <p:cNvPr id="15" name="図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06447" y="3380599"/>
            <a:ext cx="349121" cy="349121"/>
          </a:xfrm>
          <a:prstGeom prst="rect">
            <a:avLst/>
          </a:prstGeom>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469" y="1871689"/>
            <a:ext cx="6155838" cy="45100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タイトル 1"/>
          <p:cNvSpPr>
            <a:spLocks noGrp="1"/>
          </p:cNvSpPr>
          <p:nvPr>
            <p:ph type="title"/>
          </p:nvPr>
        </p:nvSpPr>
        <p:spPr/>
        <p:txBody>
          <a:bodyPr/>
          <a:lstStyle/>
          <a:p>
            <a:r>
              <a:rPr kumimoji="1" lang="ja-JP" altLang="en-US" dirty="0" smtClean="0"/>
              <a:t>ベアリングの外輪クリープ事例</a:t>
            </a:r>
            <a:endParaRPr kumimoji="1" lang="ja-JP" altLang="en-US" dirty="0"/>
          </a:p>
        </p:txBody>
      </p:sp>
      <p:sp>
        <p:nvSpPr>
          <p:cNvPr id="7" name="下矢印 6"/>
          <p:cNvSpPr/>
          <p:nvPr/>
        </p:nvSpPr>
        <p:spPr>
          <a:xfrm rot="4177437">
            <a:off x="6026163" y="2269778"/>
            <a:ext cx="519607" cy="769678"/>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5391150" y="1630745"/>
            <a:ext cx="3429000" cy="646331"/>
          </a:xfrm>
          <a:prstGeom prst="rect">
            <a:avLst/>
          </a:prstGeom>
          <a:noFill/>
        </p:spPr>
        <p:txBody>
          <a:bodyPr wrap="square" rtlCol="0">
            <a:spAutoFit/>
          </a:bodyPr>
          <a:lstStyle/>
          <a:p>
            <a:r>
              <a:rPr lang="ja-JP" altLang="en-US" sz="1800" dirty="0">
                <a:solidFill>
                  <a:schemeClr val="tx1">
                    <a:lumMod val="75000"/>
                    <a:lumOff val="25000"/>
                  </a:schemeClr>
                </a:solidFill>
                <a:latin typeface="メイリオ" panose="020B0604030504040204" pitchFamily="50" charset="-128"/>
                <a:ea typeface="メイリオ" panose="020B0604030504040204" pitchFamily="50" charset="-128"/>
              </a:rPr>
              <a:t>軸受とハウジングが</a:t>
            </a:r>
            <a:r>
              <a:rPr lang="ja-JP" altLang="en-US" sz="1800" dirty="0" smtClean="0">
                <a:solidFill>
                  <a:schemeClr val="tx1">
                    <a:lumMod val="75000"/>
                    <a:lumOff val="25000"/>
                  </a:schemeClr>
                </a:solidFill>
                <a:latin typeface="メイリオ" panose="020B0604030504040204" pitchFamily="50" charset="-128"/>
                <a:ea typeface="メイリオ" panose="020B0604030504040204" pitchFamily="50" charset="-128"/>
              </a:rPr>
              <a:t>擦れ合うと</a:t>
            </a:r>
            <a:endParaRPr lang="en-US" altLang="ja-JP" sz="1800" dirty="0" smtClean="0">
              <a:solidFill>
                <a:schemeClr val="tx1">
                  <a:lumMod val="75000"/>
                  <a:lumOff val="25000"/>
                </a:schemeClr>
              </a:solidFill>
              <a:latin typeface="メイリオ" panose="020B0604030504040204" pitchFamily="50" charset="-128"/>
              <a:ea typeface="メイリオ" panose="020B0604030504040204" pitchFamily="50" charset="-128"/>
            </a:endParaRPr>
          </a:p>
          <a:p>
            <a:r>
              <a:rPr kumimoji="1" lang="ja-JP" altLang="en-US" sz="1800" dirty="0" smtClean="0">
                <a:solidFill>
                  <a:schemeClr val="tx1">
                    <a:lumMod val="75000"/>
                    <a:lumOff val="25000"/>
                  </a:schemeClr>
                </a:solidFill>
                <a:latin typeface="メイリオ" panose="020B0604030504040204" pitchFamily="50" charset="-128"/>
                <a:ea typeface="メイリオ" panose="020B0604030504040204" pitchFamily="50" charset="-128"/>
              </a:rPr>
              <a:t>高周波領域に兆候が現れる</a:t>
            </a:r>
            <a:endParaRPr kumimoji="1" lang="ja-JP" altLang="en-US" sz="1800" dirty="0">
              <a:solidFill>
                <a:schemeClr val="tx1">
                  <a:lumMod val="75000"/>
                  <a:lumOff val="25000"/>
                </a:schemeClr>
              </a:solidFill>
              <a:latin typeface="メイリオ" panose="020B0604030504040204" pitchFamily="50" charset="-128"/>
              <a:ea typeface="メイリオ" panose="020B0604030504040204" pitchFamily="50" charset="-128"/>
            </a:endParaRPr>
          </a:p>
        </p:txBody>
      </p:sp>
      <p:sp>
        <p:nvSpPr>
          <p:cNvPr id="9" name="Google Shape;72;p2"/>
          <p:cNvSpPr txBox="1">
            <a:spLocks noGrp="1"/>
          </p:cNvSpPr>
          <p:nvPr>
            <p:ph type="sldNum" idx="12"/>
          </p:nvPr>
        </p:nvSpPr>
        <p:spPr>
          <a:xfrm>
            <a:off x="8048624" y="6610350"/>
            <a:ext cx="1057275" cy="24765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ltLang="ja-JP">
                <a:latin typeface="Meiryo"/>
                <a:ea typeface="Meiryo"/>
                <a:cs typeface="Meiryo"/>
                <a:sym typeface="Meiryo"/>
              </a:rPr>
              <a:t>20</a:t>
            </a:fld>
            <a:endParaRPr>
              <a:latin typeface="Meiryo"/>
              <a:ea typeface="Meiryo"/>
              <a:cs typeface="Meiryo"/>
              <a:sym typeface="Meiryo"/>
            </a:endParaRPr>
          </a:p>
        </p:txBody>
      </p:sp>
    </p:spTree>
    <p:extLst>
      <p:ext uri="{BB962C8B-B14F-4D97-AF65-F5344CB8AC3E}">
        <p14:creationId xmlns:p14="http://schemas.microsoft.com/office/powerpoint/2010/main" val="82178265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ベアリングの外輪クリープ事例</a:t>
            </a: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8496" y="1391178"/>
            <a:ext cx="7439730" cy="52846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正方形/長方形 3"/>
          <p:cNvSpPr/>
          <p:nvPr/>
        </p:nvSpPr>
        <p:spPr>
          <a:xfrm>
            <a:off x="898496" y="5895975"/>
            <a:ext cx="7439730" cy="6953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800" b="1" dirty="0">
                <a:solidFill>
                  <a:srgbClr val="002060"/>
                </a:solidFill>
                <a:latin typeface="メイリオ" panose="020B0604030504040204" pitchFamily="50" charset="-128"/>
                <a:ea typeface="メイリオ" panose="020B0604030504040204" pitchFamily="50" charset="-128"/>
              </a:rPr>
              <a:t>実際に</a:t>
            </a:r>
            <a:r>
              <a:rPr kumimoji="1" lang="ja-JP" altLang="en-US" sz="1800" b="1" dirty="0" smtClean="0">
                <a:solidFill>
                  <a:srgbClr val="002060"/>
                </a:solidFill>
                <a:latin typeface="メイリオ" panose="020B0604030504040204" pitchFamily="50" charset="-128"/>
                <a:ea typeface="メイリオ" panose="020B0604030504040204" pitchFamily="50" charset="-128"/>
              </a:rPr>
              <a:t>軸受</a:t>
            </a:r>
            <a:r>
              <a:rPr kumimoji="1" lang="en-US" altLang="ja-JP" sz="1800" b="1" dirty="0" smtClean="0">
                <a:solidFill>
                  <a:srgbClr val="002060"/>
                </a:solidFill>
                <a:latin typeface="メイリオ" panose="020B0604030504040204" pitchFamily="50" charset="-128"/>
                <a:ea typeface="メイリオ" panose="020B0604030504040204" pitchFamily="50" charset="-128"/>
              </a:rPr>
              <a:t>B</a:t>
            </a:r>
            <a:r>
              <a:rPr kumimoji="1" lang="ja-JP" altLang="en-US" sz="1800" b="1" dirty="0" smtClean="0">
                <a:solidFill>
                  <a:srgbClr val="002060"/>
                </a:solidFill>
                <a:latin typeface="メイリオ" panose="020B0604030504040204" pitchFamily="50" charset="-128"/>
                <a:ea typeface="メイリオ" panose="020B0604030504040204" pitchFamily="50" charset="-128"/>
              </a:rPr>
              <a:t>の外輪はめ合い面が鏡面になっており、</a:t>
            </a:r>
            <a:endParaRPr kumimoji="1" lang="en-US" altLang="ja-JP" sz="1800" b="1" dirty="0" smtClean="0">
              <a:solidFill>
                <a:srgbClr val="002060"/>
              </a:solidFill>
              <a:latin typeface="メイリオ" panose="020B0604030504040204" pitchFamily="50" charset="-128"/>
              <a:ea typeface="メイリオ" panose="020B0604030504040204" pitchFamily="50" charset="-128"/>
            </a:endParaRPr>
          </a:p>
          <a:p>
            <a:pPr algn="ctr"/>
            <a:r>
              <a:rPr kumimoji="1" lang="ja-JP" altLang="en-US" sz="1800" b="1" dirty="0" smtClean="0">
                <a:solidFill>
                  <a:srgbClr val="002060"/>
                </a:solidFill>
                <a:latin typeface="メイリオ" panose="020B0604030504040204" pitchFamily="50" charset="-128"/>
                <a:ea typeface="メイリオ" panose="020B0604030504040204" pitchFamily="50" charset="-128"/>
              </a:rPr>
              <a:t>クリープが生じた形跡があった。</a:t>
            </a:r>
            <a:endParaRPr kumimoji="1" lang="ja-JP" altLang="en-US" sz="1800" b="1" dirty="0">
              <a:solidFill>
                <a:srgbClr val="002060"/>
              </a:solidFill>
              <a:latin typeface="メイリオ" panose="020B0604030504040204" pitchFamily="50" charset="-128"/>
              <a:ea typeface="メイリオ" panose="020B0604030504040204" pitchFamily="50" charset="-128"/>
            </a:endParaRPr>
          </a:p>
        </p:txBody>
      </p:sp>
      <p:sp>
        <p:nvSpPr>
          <p:cNvPr id="7" name="Google Shape;72;p2"/>
          <p:cNvSpPr txBox="1">
            <a:spLocks noGrp="1"/>
          </p:cNvSpPr>
          <p:nvPr>
            <p:ph type="sldNum" idx="12"/>
          </p:nvPr>
        </p:nvSpPr>
        <p:spPr>
          <a:xfrm>
            <a:off x="8048624" y="6610350"/>
            <a:ext cx="1057275" cy="24765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ltLang="ja-JP">
                <a:latin typeface="Meiryo"/>
                <a:ea typeface="Meiryo"/>
                <a:cs typeface="Meiryo"/>
                <a:sym typeface="Meiryo"/>
              </a:rPr>
              <a:t>21</a:t>
            </a:fld>
            <a:endParaRPr>
              <a:latin typeface="Meiryo"/>
              <a:ea typeface="Meiryo"/>
              <a:cs typeface="Meiryo"/>
              <a:sym typeface="Meiryo"/>
            </a:endParaRPr>
          </a:p>
        </p:txBody>
      </p:sp>
    </p:spTree>
    <p:extLst>
      <p:ext uri="{BB962C8B-B14F-4D97-AF65-F5344CB8AC3E}">
        <p14:creationId xmlns:p14="http://schemas.microsoft.com/office/powerpoint/2010/main" val="284607304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Tree>
    <p:extLst>
      <p:ext uri="{BB962C8B-B14F-4D97-AF65-F5344CB8AC3E}">
        <p14:creationId xmlns:p14="http://schemas.microsoft.com/office/powerpoint/2010/main" val="6825448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grpSp>
        <p:nvGrpSpPr>
          <p:cNvPr id="4" name="グループ化 3"/>
          <p:cNvGrpSpPr/>
          <p:nvPr/>
        </p:nvGrpSpPr>
        <p:grpSpPr>
          <a:xfrm>
            <a:off x="4543875" y="1392046"/>
            <a:ext cx="4429209" cy="2581398"/>
            <a:chOff x="382073" y="1504163"/>
            <a:chExt cx="4429209" cy="2581398"/>
          </a:xfrm>
        </p:grpSpPr>
        <p:pic>
          <p:nvPicPr>
            <p:cNvPr id="3" name="図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2073" y="1504163"/>
              <a:ext cx="4429209" cy="2581398"/>
            </a:xfrm>
            <a:prstGeom prst="rect">
              <a:avLst/>
            </a:prstGeom>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0854" y="1660952"/>
              <a:ext cx="3357682" cy="20435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85" name="Google Shape;85;p3"/>
          <p:cNvSpPr txBox="1">
            <a:spLocks noGrp="1"/>
          </p:cNvSpPr>
          <p:nvPr>
            <p:ph type="title"/>
          </p:nvPr>
        </p:nvSpPr>
        <p:spPr>
          <a:xfrm>
            <a:off x="457200" y="472121"/>
            <a:ext cx="8229600" cy="668098"/>
          </a:xfrm>
          <a:prstGeom prst="rect">
            <a:avLst/>
          </a:prstGeom>
          <a:noFill/>
          <a:ln>
            <a:noFill/>
          </a:ln>
        </p:spPr>
        <p:txBody>
          <a:bodyPr spcFirstLastPara="1" wrap="square" lIns="91425" tIns="45700" rIns="91425" bIns="45700" anchor="b" anchorCtr="0">
            <a:normAutofit/>
          </a:bodyPr>
          <a:lstStyle/>
          <a:p>
            <a:pPr marL="457200" lvl="0" indent="-457200" algn="l" rtl="0">
              <a:spcBef>
                <a:spcPts val="0"/>
              </a:spcBef>
              <a:spcAft>
                <a:spcPts val="0"/>
              </a:spcAft>
              <a:buClr>
                <a:schemeClr val="accent1"/>
              </a:buClr>
              <a:buSzPts val="3200"/>
              <a:buFont typeface="Noto Sans Symbols"/>
              <a:buChar char="◆"/>
            </a:pPr>
            <a:r>
              <a:rPr lang="ja-JP" dirty="0"/>
              <a:t>WEB画面</a:t>
            </a:r>
            <a:endParaRPr dirty="0">
              <a:solidFill>
                <a:schemeClr val="accent1"/>
              </a:solidFill>
            </a:endParaRPr>
          </a:p>
        </p:txBody>
      </p:sp>
      <p:sp>
        <p:nvSpPr>
          <p:cNvPr id="86" name="Google Shape;86;p3"/>
          <p:cNvSpPr txBox="1">
            <a:spLocks noGrp="1"/>
          </p:cNvSpPr>
          <p:nvPr>
            <p:ph type="sldNum" idx="12"/>
          </p:nvPr>
        </p:nvSpPr>
        <p:spPr>
          <a:xfrm>
            <a:off x="8048624" y="6610350"/>
            <a:ext cx="1057275" cy="24765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ltLang="ja-JP">
                <a:latin typeface="Meiryo"/>
                <a:ea typeface="Meiryo"/>
                <a:cs typeface="Meiryo"/>
                <a:sym typeface="Meiryo"/>
              </a:rPr>
              <a:t>3</a:t>
            </a:fld>
            <a:endParaRPr>
              <a:latin typeface="Meiryo"/>
              <a:ea typeface="Meiryo"/>
              <a:cs typeface="Meiryo"/>
              <a:sym typeface="Meiryo"/>
            </a:endParaRPr>
          </a:p>
        </p:txBody>
      </p:sp>
      <p:sp>
        <p:nvSpPr>
          <p:cNvPr id="31" name="正方形/長方形 30"/>
          <p:cNvSpPr/>
          <p:nvPr/>
        </p:nvSpPr>
        <p:spPr>
          <a:xfrm>
            <a:off x="4371611" y="4321909"/>
            <a:ext cx="4601473" cy="2091591"/>
          </a:xfrm>
          <a:prstGeom prst="rect">
            <a:avLst/>
          </a:prstGeom>
          <a:solidFill>
            <a:schemeClr val="accent5">
              <a:lumMod val="20000"/>
              <a:lumOff val="8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36" name="グループ化 35"/>
          <p:cNvGrpSpPr/>
          <p:nvPr/>
        </p:nvGrpSpPr>
        <p:grpSpPr>
          <a:xfrm>
            <a:off x="284763" y="1262856"/>
            <a:ext cx="3993641" cy="5150644"/>
            <a:chOff x="3714646" y="4101974"/>
            <a:chExt cx="3030209" cy="4715201"/>
          </a:xfrm>
        </p:grpSpPr>
        <p:grpSp>
          <p:nvGrpSpPr>
            <p:cNvPr id="37" name="グループ化 36"/>
            <p:cNvGrpSpPr/>
            <p:nvPr/>
          </p:nvGrpSpPr>
          <p:grpSpPr>
            <a:xfrm>
              <a:off x="3714646" y="4101974"/>
              <a:ext cx="3030209" cy="4715201"/>
              <a:chOff x="3833490" y="3732642"/>
              <a:chExt cx="3030209" cy="4715201"/>
            </a:xfrm>
          </p:grpSpPr>
          <p:sp>
            <p:nvSpPr>
              <p:cNvPr id="40" name="正方形/長方形 39"/>
              <p:cNvSpPr/>
              <p:nvPr/>
            </p:nvSpPr>
            <p:spPr>
              <a:xfrm>
                <a:off x="3833490" y="3732642"/>
                <a:ext cx="3030209" cy="4715201"/>
              </a:xfrm>
              <a:prstGeom prst="rect">
                <a:avLst/>
              </a:prstGeom>
              <a:solidFill>
                <a:schemeClr val="accent5">
                  <a:lumMod val="20000"/>
                  <a:lumOff val="8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1" name="Picture 7"/>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040489" y="6478350"/>
                <a:ext cx="2550085" cy="1542731"/>
              </a:xfrm>
              <a:prstGeom prst="rect">
                <a:avLst/>
              </a:prstGeom>
              <a:noFill/>
              <a:ln w="9525">
                <a:solidFill>
                  <a:schemeClr val="tx1">
                    <a:lumMod val="75000"/>
                    <a:lumOff val="25000"/>
                  </a:schemeClr>
                </a:solidFill>
                <a:miter lim="800000"/>
                <a:headEnd/>
                <a:tailEnd/>
              </a:ln>
              <a:extLst>
                <a:ext uri="{909E8E84-426E-40DD-AFC4-6F175D3DCCD1}">
                  <a14:hiddenFill xmlns:a14="http://schemas.microsoft.com/office/drawing/2010/main">
                    <a:solidFill>
                      <a:schemeClr val="accent1"/>
                    </a:solidFill>
                  </a14:hiddenFill>
                </a:ext>
              </a:extLst>
            </p:spPr>
          </p:pic>
          <p:pic>
            <p:nvPicPr>
              <p:cNvPr id="42" name="Picture 6"/>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8185"/>
              <a:stretch/>
            </p:blipFill>
            <p:spPr bwMode="auto">
              <a:xfrm>
                <a:off x="4040489" y="4269324"/>
                <a:ext cx="2547424" cy="1332422"/>
              </a:xfrm>
              <a:prstGeom prst="rect">
                <a:avLst/>
              </a:prstGeom>
              <a:noFill/>
              <a:ln w="9525">
                <a:solidFill>
                  <a:schemeClr val="tx1">
                    <a:lumMod val="75000"/>
                    <a:lumOff val="25000"/>
                  </a:schemeClr>
                </a:solidFill>
                <a:miter lim="800000"/>
                <a:headEnd/>
                <a:tailEnd/>
              </a:ln>
              <a:extLst>
                <a:ext uri="{909E8E84-426E-40DD-AFC4-6F175D3DCCD1}">
                  <a14:hiddenFill xmlns:a14="http://schemas.microsoft.com/office/drawing/2010/main">
                    <a:solidFill>
                      <a:schemeClr val="accent1"/>
                    </a:solidFill>
                  </a14:hiddenFill>
                </a:ext>
              </a:extLst>
            </p:spPr>
          </p:pic>
        </p:grpSp>
        <p:sp>
          <p:nvSpPr>
            <p:cNvPr id="38" name="テキスト ボックス 37"/>
            <p:cNvSpPr txBox="1"/>
            <p:nvPr/>
          </p:nvSpPr>
          <p:spPr>
            <a:xfrm>
              <a:off x="3714647" y="6004064"/>
              <a:ext cx="2860608" cy="239493"/>
            </a:xfrm>
            <a:prstGeom prst="rect">
              <a:avLst/>
            </a:prstGeom>
            <a:noFill/>
            <a:ln w="9525">
              <a:noFill/>
            </a:ln>
          </p:spPr>
          <p:txBody>
            <a:bodyPr wrap="square" rtlCol="0">
              <a:spAutoFit/>
            </a:bodyPr>
            <a:lstStyle/>
            <a:p>
              <a:pPr>
                <a:spcAft>
                  <a:spcPts val="300"/>
                </a:spcAft>
              </a:pPr>
              <a:r>
                <a:rPr lang="ja-JP" altLang="en-US" sz="1100" dirty="0" smtClean="0">
                  <a:solidFill>
                    <a:schemeClr val="tx1">
                      <a:lumMod val="75000"/>
                      <a:lumOff val="25000"/>
                    </a:schemeClr>
                  </a:solidFill>
                  <a:latin typeface="メイリオ" panose="020B0604030504040204" pitchFamily="50" charset="-128"/>
                  <a:ea typeface="メイリオ" panose="020B0604030504040204" pitchFamily="50" charset="-128"/>
                </a:rPr>
                <a:t>▶ 振動加速度、振動速度、温度を表示</a:t>
              </a:r>
              <a:endParaRPr lang="en-US" altLang="ja-JP" sz="1100" baseline="30000" dirty="0" smtClean="0">
                <a:solidFill>
                  <a:schemeClr val="tx1">
                    <a:lumMod val="75000"/>
                    <a:lumOff val="25000"/>
                  </a:schemeClr>
                </a:solidFill>
                <a:latin typeface="メイリオ" panose="020B0604030504040204" pitchFamily="50" charset="-128"/>
                <a:ea typeface="メイリオ" panose="020B0604030504040204" pitchFamily="50" charset="-128"/>
              </a:endParaRPr>
            </a:p>
          </p:txBody>
        </p:sp>
        <p:sp>
          <p:nvSpPr>
            <p:cNvPr id="39" name="テキスト ボックス 38"/>
            <p:cNvSpPr txBox="1"/>
            <p:nvPr/>
          </p:nvSpPr>
          <p:spPr>
            <a:xfrm>
              <a:off x="3737142" y="8432507"/>
              <a:ext cx="2882206" cy="239493"/>
            </a:xfrm>
            <a:prstGeom prst="rect">
              <a:avLst/>
            </a:prstGeom>
            <a:noFill/>
            <a:ln w="9525">
              <a:noFill/>
            </a:ln>
          </p:spPr>
          <p:txBody>
            <a:bodyPr wrap="square" rtlCol="0">
              <a:spAutoFit/>
            </a:bodyPr>
            <a:lstStyle/>
            <a:p>
              <a:pPr>
                <a:spcAft>
                  <a:spcPts val="300"/>
                </a:spcAft>
              </a:pPr>
              <a:r>
                <a:rPr lang="ja-JP" altLang="en-US" sz="1100" dirty="0" smtClean="0">
                  <a:solidFill>
                    <a:schemeClr val="tx1">
                      <a:lumMod val="75000"/>
                      <a:lumOff val="25000"/>
                    </a:schemeClr>
                  </a:solidFill>
                  <a:latin typeface="メイリオ" panose="020B0604030504040204" pitchFamily="50" charset="-128"/>
                  <a:ea typeface="メイリオ" panose="020B0604030504040204" pitchFamily="50" charset="-128"/>
                </a:rPr>
                <a:t>▶ 周波数</a:t>
              </a:r>
              <a:r>
                <a:rPr lang="en-US" altLang="ja-JP" sz="1100" dirty="0" smtClean="0">
                  <a:solidFill>
                    <a:schemeClr val="tx1">
                      <a:lumMod val="75000"/>
                      <a:lumOff val="25000"/>
                    </a:schemeClr>
                  </a:solidFill>
                  <a:latin typeface="メイリオ" panose="020B0604030504040204" pitchFamily="50" charset="-128"/>
                  <a:ea typeface="メイリオ" panose="020B0604030504040204" pitchFamily="50" charset="-128"/>
                </a:rPr>
                <a:t>10,000Hz</a:t>
              </a:r>
              <a:r>
                <a:rPr lang="ja-JP" altLang="en-US" sz="1100" dirty="0" smtClean="0">
                  <a:solidFill>
                    <a:schemeClr val="tx1">
                      <a:lumMod val="75000"/>
                      <a:lumOff val="25000"/>
                    </a:schemeClr>
                  </a:solidFill>
                  <a:latin typeface="メイリオ" panose="020B0604030504040204" pitchFamily="50" charset="-128"/>
                  <a:ea typeface="メイリオ" panose="020B0604030504040204" pitchFamily="50" charset="-128"/>
                </a:rPr>
                <a:t>まで</a:t>
              </a:r>
              <a:r>
                <a:rPr lang="en-US" altLang="ja-JP" sz="1100" dirty="0" smtClean="0">
                  <a:solidFill>
                    <a:schemeClr val="tx1">
                      <a:lumMod val="75000"/>
                      <a:lumOff val="25000"/>
                    </a:schemeClr>
                  </a:solidFill>
                  <a:latin typeface="メイリオ" panose="020B0604030504040204" pitchFamily="50" charset="-128"/>
                  <a:ea typeface="メイリオ" panose="020B0604030504040204" pitchFamily="50" charset="-128"/>
                </a:rPr>
                <a:t>FFT</a:t>
              </a:r>
              <a:r>
                <a:rPr lang="ja-JP" altLang="en-US" sz="1100" dirty="0" smtClean="0">
                  <a:solidFill>
                    <a:schemeClr val="tx1">
                      <a:lumMod val="75000"/>
                      <a:lumOff val="25000"/>
                    </a:schemeClr>
                  </a:solidFill>
                  <a:latin typeface="メイリオ" panose="020B0604030504040204" pitchFamily="50" charset="-128"/>
                  <a:ea typeface="メイリオ" panose="020B0604030504040204" pitchFamily="50" charset="-128"/>
                </a:rPr>
                <a:t>分析可能</a:t>
              </a:r>
              <a:endParaRPr lang="en-US" altLang="ja-JP" sz="1100" dirty="0" smtClean="0">
                <a:solidFill>
                  <a:schemeClr val="tx1">
                    <a:lumMod val="75000"/>
                    <a:lumOff val="25000"/>
                  </a:schemeClr>
                </a:solidFill>
                <a:latin typeface="メイリオ" panose="020B0604030504040204" pitchFamily="50" charset="-128"/>
                <a:ea typeface="メイリオ" panose="020B0604030504040204" pitchFamily="50" charset="-128"/>
              </a:endParaRPr>
            </a:p>
          </p:txBody>
        </p:sp>
      </p:grpSp>
      <p:pic>
        <p:nvPicPr>
          <p:cNvPr id="59" name="Picture 3"/>
          <p:cNvPicPr>
            <a:picLocks noChangeAspect="1" noChangeArrowheads="1"/>
          </p:cNvPicPr>
          <p:nvPr/>
        </p:nvPicPr>
        <p:blipFill rotWithShape="1">
          <a:blip r:embed="rId7">
            <a:extLst>
              <a:ext uri="{28A0092B-C50C-407E-A947-70E740481C1C}">
                <a14:useLocalDpi xmlns:a14="http://schemas.microsoft.com/office/drawing/2010/main" val="0"/>
              </a:ext>
            </a:extLst>
          </a:blip>
          <a:srcRect l="40903" t="16291" r="26868" b="46509"/>
          <a:stretch/>
        </p:blipFill>
        <p:spPr bwMode="auto">
          <a:xfrm>
            <a:off x="6880733" y="4573906"/>
            <a:ext cx="2037751" cy="16514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63" name="直線矢印コネクタ 62"/>
          <p:cNvCxnSpPr/>
          <p:nvPr/>
        </p:nvCxnSpPr>
        <p:spPr>
          <a:xfrm>
            <a:off x="4237382" y="1629692"/>
            <a:ext cx="1274655" cy="549486"/>
          </a:xfrm>
          <a:prstGeom prst="straightConnector1">
            <a:avLst/>
          </a:prstGeom>
          <a:ln w="38100">
            <a:solidFill>
              <a:schemeClr val="accent3"/>
            </a:solidFill>
            <a:tailEnd type="arrow"/>
          </a:ln>
        </p:spPr>
        <p:style>
          <a:lnRef idx="1">
            <a:schemeClr val="accent1"/>
          </a:lnRef>
          <a:fillRef idx="0">
            <a:schemeClr val="accent1"/>
          </a:fillRef>
          <a:effectRef idx="0">
            <a:schemeClr val="accent1"/>
          </a:effectRef>
          <a:fontRef idx="minor">
            <a:schemeClr val="tx1"/>
          </a:fontRef>
        </p:style>
      </p:cxnSp>
      <p:grpSp>
        <p:nvGrpSpPr>
          <p:cNvPr id="5" name="グループ化 4"/>
          <p:cNvGrpSpPr/>
          <p:nvPr/>
        </p:nvGrpSpPr>
        <p:grpSpPr>
          <a:xfrm>
            <a:off x="7139823" y="1629692"/>
            <a:ext cx="1136968" cy="1261393"/>
            <a:chOff x="3691406" y="1698569"/>
            <a:chExt cx="1136968" cy="1261393"/>
          </a:xfrm>
        </p:grpSpPr>
        <p:sp>
          <p:nvSpPr>
            <p:cNvPr id="117" name="Google Shape;90;p3"/>
            <p:cNvSpPr/>
            <p:nvPr/>
          </p:nvSpPr>
          <p:spPr>
            <a:xfrm>
              <a:off x="3691406" y="1698569"/>
              <a:ext cx="1136968" cy="1261393"/>
            </a:xfrm>
            <a:prstGeom prst="rect">
              <a:avLst/>
            </a:prstGeom>
            <a:solidFill>
              <a:srgbClr val="0C0C0C"/>
            </a:solidFill>
            <a:ln w="25400" cap="flat" cmpd="sng">
              <a:solidFill>
                <a:schemeClr val="lt1"/>
              </a:solidFill>
              <a:prstDash val="solid"/>
              <a:round/>
              <a:headEnd type="none" w="sm" len="sm"/>
              <a:tailEnd type="none" w="sm" len="sm"/>
            </a:ln>
          </p:spPr>
          <p:txBody>
            <a:bodyPr spcFirstLastPara="1" wrap="square" lIns="0" tIns="0" rIns="0" bIns="0" anchor="ctr" anchorCtr="0">
              <a:noAutofit/>
            </a:bodyPr>
            <a:lstStyle/>
            <a:p>
              <a:pPr marL="0" marR="0" lvl="0" indent="0" algn="l" rtl="0">
                <a:spcBef>
                  <a:spcPts val="0"/>
                </a:spcBef>
                <a:spcAft>
                  <a:spcPts val="0"/>
                </a:spcAft>
                <a:buNone/>
              </a:pPr>
              <a:endParaRPr sz="600" b="0">
                <a:solidFill>
                  <a:srgbClr val="000000"/>
                </a:solidFill>
                <a:latin typeface="Meiryo"/>
                <a:ea typeface="Meiryo"/>
                <a:cs typeface="Meiryo"/>
                <a:sym typeface="Meiryo"/>
              </a:endParaRPr>
            </a:p>
          </p:txBody>
        </p:sp>
        <p:pic>
          <p:nvPicPr>
            <p:cNvPr id="118" name="Google Shape;92;p3" descr="NG"/>
            <p:cNvPicPr preferRelativeResize="0"/>
            <p:nvPr/>
          </p:nvPicPr>
          <p:blipFill rotWithShape="1">
            <a:blip r:embed="rId8">
              <a:alphaModFix/>
            </a:blip>
            <a:srcRect/>
            <a:stretch/>
          </p:blipFill>
          <p:spPr>
            <a:xfrm>
              <a:off x="3802505" y="2593627"/>
              <a:ext cx="260053" cy="287853"/>
            </a:xfrm>
            <a:prstGeom prst="rect">
              <a:avLst/>
            </a:prstGeom>
            <a:noFill/>
            <a:ln>
              <a:noFill/>
            </a:ln>
          </p:spPr>
        </p:pic>
        <p:pic>
          <p:nvPicPr>
            <p:cNvPr id="119" name="Google Shape;93;p3" descr="Warning"/>
            <p:cNvPicPr preferRelativeResize="0"/>
            <p:nvPr/>
          </p:nvPicPr>
          <p:blipFill rotWithShape="1">
            <a:blip r:embed="rId9">
              <a:alphaModFix/>
            </a:blip>
            <a:srcRect/>
            <a:stretch/>
          </p:blipFill>
          <p:spPr>
            <a:xfrm>
              <a:off x="3781631" y="2170894"/>
              <a:ext cx="301805" cy="334069"/>
            </a:xfrm>
            <a:prstGeom prst="rect">
              <a:avLst/>
            </a:prstGeom>
            <a:noFill/>
            <a:ln>
              <a:noFill/>
            </a:ln>
          </p:spPr>
        </p:pic>
        <p:pic>
          <p:nvPicPr>
            <p:cNvPr id="120" name="Google Shape;94;p3" descr="OK"/>
            <p:cNvPicPr preferRelativeResize="0"/>
            <p:nvPr/>
          </p:nvPicPr>
          <p:blipFill rotWithShape="1">
            <a:blip r:embed="rId10">
              <a:alphaModFix/>
            </a:blip>
            <a:srcRect/>
            <a:stretch/>
          </p:blipFill>
          <p:spPr>
            <a:xfrm>
              <a:off x="3789520" y="1765620"/>
              <a:ext cx="286027" cy="316604"/>
            </a:xfrm>
            <a:prstGeom prst="rect">
              <a:avLst/>
            </a:prstGeom>
            <a:noFill/>
            <a:ln>
              <a:noFill/>
            </a:ln>
          </p:spPr>
        </p:pic>
        <p:sp>
          <p:nvSpPr>
            <p:cNvPr id="121" name="Google Shape;96;p3"/>
            <p:cNvSpPr txBox="1"/>
            <p:nvPr/>
          </p:nvSpPr>
          <p:spPr>
            <a:xfrm>
              <a:off x="4109341" y="1801117"/>
              <a:ext cx="646331"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ja-JP" sz="1800" dirty="0">
                  <a:solidFill>
                    <a:srgbClr val="00B050"/>
                  </a:solidFill>
                  <a:latin typeface="Meiryo"/>
                  <a:ea typeface="Meiryo"/>
                  <a:cs typeface="Meiryo"/>
                  <a:sym typeface="Meiryo"/>
                </a:rPr>
                <a:t>正常</a:t>
              </a:r>
              <a:endParaRPr dirty="0"/>
            </a:p>
          </p:txBody>
        </p:sp>
        <p:sp>
          <p:nvSpPr>
            <p:cNvPr id="122" name="Google Shape;97;p3"/>
            <p:cNvSpPr txBox="1"/>
            <p:nvPr/>
          </p:nvSpPr>
          <p:spPr>
            <a:xfrm>
              <a:off x="4109341" y="2182220"/>
              <a:ext cx="646331"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ja-JP" sz="1800" dirty="0">
                  <a:solidFill>
                    <a:srgbClr val="FFC000"/>
                  </a:solidFill>
                  <a:latin typeface="Meiryo"/>
                  <a:ea typeface="Meiryo"/>
                  <a:cs typeface="Meiryo"/>
                  <a:sym typeface="Meiryo"/>
                </a:rPr>
                <a:t>注意</a:t>
              </a:r>
              <a:endParaRPr dirty="0"/>
            </a:p>
          </p:txBody>
        </p:sp>
        <p:sp>
          <p:nvSpPr>
            <p:cNvPr id="123" name="Google Shape;98;p3"/>
            <p:cNvSpPr txBox="1"/>
            <p:nvPr/>
          </p:nvSpPr>
          <p:spPr>
            <a:xfrm>
              <a:off x="4109341" y="2563322"/>
              <a:ext cx="646331"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ja-JP" sz="1800" dirty="0">
                  <a:solidFill>
                    <a:srgbClr val="FF0000"/>
                  </a:solidFill>
                  <a:latin typeface="Meiryo"/>
                  <a:ea typeface="Meiryo"/>
                  <a:cs typeface="Meiryo"/>
                  <a:sym typeface="Meiryo"/>
                </a:rPr>
                <a:t>異常</a:t>
              </a:r>
              <a:endParaRPr sz="1800" dirty="0">
                <a:solidFill>
                  <a:srgbClr val="FF0000"/>
                </a:solidFill>
                <a:latin typeface="Meiryo"/>
                <a:ea typeface="Meiryo"/>
                <a:cs typeface="Meiryo"/>
                <a:sym typeface="Meiryo"/>
              </a:endParaRPr>
            </a:p>
          </p:txBody>
        </p:sp>
      </p:grpSp>
      <p:sp>
        <p:nvSpPr>
          <p:cNvPr id="6" name="正方形/長方形 5"/>
          <p:cNvSpPr/>
          <p:nvPr/>
        </p:nvSpPr>
        <p:spPr>
          <a:xfrm>
            <a:off x="495500" y="1356049"/>
            <a:ext cx="2117368" cy="3931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smtClean="0">
                <a:solidFill>
                  <a:schemeClr val="bg1"/>
                </a:solidFill>
                <a:latin typeface="メイリオ" panose="020B0604030504040204" pitchFamily="50" charset="-128"/>
                <a:ea typeface="メイリオ" panose="020B0604030504040204" pitchFamily="50" charset="-128"/>
              </a:rPr>
              <a:t>トレンド管理画面</a:t>
            </a:r>
            <a:endParaRPr kumimoji="1" lang="ja-JP" altLang="en-US" b="1" dirty="0">
              <a:solidFill>
                <a:schemeClr val="bg1"/>
              </a:solidFill>
              <a:latin typeface="メイリオ" panose="020B0604030504040204" pitchFamily="50" charset="-128"/>
              <a:ea typeface="メイリオ" panose="020B0604030504040204" pitchFamily="50" charset="-128"/>
            </a:endParaRPr>
          </a:p>
        </p:txBody>
      </p:sp>
      <p:sp>
        <p:nvSpPr>
          <p:cNvPr id="124" name="正方形/長方形 123"/>
          <p:cNvSpPr/>
          <p:nvPr/>
        </p:nvSpPr>
        <p:spPr>
          <a:xfrm>
            <a:off x="557575" y="3760753"/>
            <a:ext cx="2117368" cy="3931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smtClean="0">
                <a:solidFill>
                  <a:schemeClr val="bg1"/>
                </a:solidFill>
                <a:latin typeface="メイリオ" panose="020B0604030504040204" pitchFamily="50" charset="-128"/>
                <a:ea typeface="メイリオ" panose="020B0604030504040204" pitchFamily="50" charset="-128"/>
              </a:rPr>
              <a:t>FFT</a:t>
            </a:r>
            <a:r>
              <a:rPr kumimoji="1" lang="ja-JP" altLang="en-US" b="1" dirty="0">
                <a:solidFill>
                  <a:schemeClr val="bg1"/>
                </a:solidFill>
                <a:latin typeface="メイリオ" panose="020B0604030504040204" pitchFamily="50" charset="-128"/>
                <a:ea typeface="メイリオ" panose="020B0604030504040204" pitchFamily="50" charset="-128"/>
              </a:rPr>
              <a:t>分析</a:t>
            </a:r>
            <a:r>
              <a:rPr kumimoji="1" lang="ja-JP" altLang="en-US" b="1" dirty="0" smtClean="0">
                <a:solidFill>
                  <a:schemeClr val="bg1"/>
                </a:solidFill>
                <a:latin typeface="メイリオ" panose="020B0604030504040204" pitchFamily="50" charset="-128"/>
                <a:ea typeface="メイリオ" panose="020B0604030504040204" pitchFamily="50" charset="-128"/>
              </a:rPr>
              <a:t>画面</a:t>
            </a:r>
            <a:endParaRPr kumimoji="1" lang="ja-JP" altLang="en-US" b="1" dirty="0">
              <a:solidFill>
                <a:schemeClr val="bg1"/>
              </a:solidFill>
              <a:latin typeface="メイリオ" panose="020B0604030504040204" pitchFamily="50" charset="-128"/>
              <a:ea typeface="メイリオ" panose="020B0604030504040204" pitchFamily="50" charset="-128"/>
            </a:endParaRPr>
          </a:p>
        </p:txBody>
      </p:sp>
      <p:sp>
        <p:nvSpPr>
          <p:cNvPr id="125" name="正方形/長方形 124"/>
          <p:cNvSpPr/>
          <p:nvPr/>
        </p:nvSpPr>
        <p:spPr>
          <a:xfrm>
            <a:off x="4543875" y="4559793"/>
            <a:ext cx="2117368" cy="3931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bg1"/>
                </a:solidFill>
                <a:latin typeface="メイリオ" panose="020B0604030504040204" pitchFamily="50" charset="-128"/>
                <a:ea typeface="メイリオ" panose="020B0604030504040204" pitchFamily="50" charset="-128"/>
              </a:rPr>
              <a:t>スマートログ</a:t>
            </a:r>
            <a:r>
              <a:rPr kumimoji="1" lang="ja-JP" altLang="en-US" b="1" dirty="0" smtClean="0">
                <a:solidFill>
                  <a:schemeClr val="bg1"/>
                </a:solidFill>
                <a:latin typeface="メイリオ" panose="020B0604030504040204" pitchFamily="50" charset="-128"/>
                <a:ea typeface="メイリオ" panose="020B0604030504040204" pitchFamily="50" charset="-128"/>
              </a:rPr>
              <a:t>画面</a:t>
            </a:r>
            <a:endParaRPr kumimoji="1" lang="ja-JP" altLang="en-US" b="1" dirty="0">
              <a:solidFill>
                <a:schemeClr val="bg1"/>
              </a:solidFill>
              <a:latin typeface="メイリオ" panose="020B0604030504040204" pitchFamily="50" charset="-128"/>
              <a:ea typeface="メイリオ" panose="020B0604030504040204" pitchFamily="50" charset="-128"/>
            </a:endParaRPr>
          </a:p>
        </p:txBody>
      </p:sp>
      <p:pic>
        <p:nvPicPr>
          <p:cNvPr id="8" name="図 7"/>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888724" y="1330648"/>
            <a:ext cx="348658" cy="348658"/>
          </a:xfrm>
          <a:prstGeom prst="rect">
            <a:avLst/>
          </a:prstGeom>
        </p:spPr>
      </p:pic>
      <p:pic>
        <p:nvPicPr>
          <p:cNvPr id="126" name="図 125"/>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498018" y="4010592"/>
            <a:ext cx="348658" cy="348658"/>
          </a:xfrm>
          <a:prstGeom prst="rect">
            <a:avLst/>
          </a:prstGeom>
        </p:spPr>
      </p:pic>
      <p:cxnSp>
        <p:nvCxnSpPr>
          <p:cNvPr id="127" name="直線矢印コネクタ 126"/>
          <p:cNvCxnSpPr/>
          <p:nvPr/>
        </p:nvCxnSpPr>
        <p:spPr>
          <a:xfrm flipH="1" flipV="1">
            <a:off x="6377500" y="3187093"/>
            <a:ext cx="163121" cy="975606"/>
          </a:xfrm>
          <a:prstGeom prst="straightConnector1">
            <a:avLst/>
          </a:prstGeom>
          <a:ln w="38100">
            <a:solidFill>
              <a:schemeClr val="accent3"/>
            </a:solidFill>
            <a:tailEnd type="arrow"/>
          </a:ln>
        </p:spPr>
        <p:style>
          <a:lnRef idx="1">
            <a:schemeClr val="accent1"/>
          </a:lnRef>
          <a:fillRef idx="0">
            <a:schemeClr val="accent1"/>
          </a:fillRef>
          <a:effectRef idx="0">
            <a:schemeClr val="accent1"/>
          </a:effectRef>
          <a:fontRef idx="minor">
            <a:schemeClr val="tx1"/>
          </a:fontRef>
        </p:style>
      </p:cxnSp>
      <p:pic>
        <p:nvPicPr>
          <p:cNvPr id="128" name="Picture 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821297" y="4997084"/>
            <a:ext cx="1381480" cy="95812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9" name="テキスト ボックス 128"/>
          <p:cNvSpPr txBox="1"/>
          <p:nvPr/>
        </p:nvSpPr>
        <p:spPr>
          <a:xfrm>
            <a:off x="4478209" y="5992609"/>
            <a:ext cx="3798582" cy="261610"/>
          </a:xfrm>
          <a:prstGeom prst="rect">
            <a:avLst/>
          </a:prstGeom>
          <a:noFill/>
        </p:spPr>
        <p:txBody>
          <a:bodyPr wrap="square" rtlCol="0">
            <a:spAutoFit/>
          </a:bodyPr>
          <a:lstStyle/>
          <a:p>
            <a:pPr>
              <a:spcAft>
                <a:spcPts val="300"/>
              </a:spcAft>
            </a:pPr>
            <a:r>
              <a:rPr lang="ja-JP" altLang="en-US" sz="1100" dirty="0" smtClean="0">
                <a:solidFill>
                  <a:schemeClr val="tx1">
                    <a:lumMod val="75000"/>
                    <a:lumOff val="25000"/>
                  </a:schemeClr>
                </a:solidFill>
                <a:latin typeface="メイリオ" panose="020B0604030504040204" pitchFamily="50" charset="-128"/>
                <a:ea typeface="メイリオ" panose="020B0604030504040204" pitchFamily="50" charset="-128"/>
              </a:rPr>
              <a:t>▶ フォームはカスタマイズ可能</a:t>
            </a:r>
            <a:endParaRPr lang="en-US" altLang="ja-JP" sz="1100" dirty="0" smtClean="0">
              <a:solidFill>
                <a:schemeClr val="tx1">
                  <a:lumMod val="75000"/>
                  <a:lumOff val="25000"/>
                </a:schemeClr>
              </a:solidFill>
              <a:latin typeface="メイリオ" panose="020B0604030504040204" pitchFamily="50" charset="-128"/>
              <a:ea typeface="メイリオ" panose="020B0604030504040204" pitchFamily="50" charset="-128"/>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iOS </a:t>
            </a:r>
            <a:r>
              <a:rPr kumimoji="1" lang="ja-JP" altLang="en-US" dirty="0" smtClean="0"/>
              <a:t>アプリ</a:t>
            </a:r>
            <a:endParaRPr kumimoji="1" lang="ja-JP" altLang="en-US" dirty="0"/>
          </a:p>
        </p:txBody>
      </p:sp>
      <p:pic>
        <p:nvPicPr>
          <p:cNvPr id="4" name="図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1073" y="1843383"/>
            <a:ext cx="1925412" cy="3586191"/>
          </a:xfrm>
          <a:prstGeom prst="rect">
            <a:avLst/>
          </a:prstGeom>
          <a:ln>
            <a:solidFill>
              <a:schemeClr val="bg1">
                <a:lumMod val="65000"/>
              </a:schemeClr>
            </a:solidFill>
          </a:ln>
        </p:spPr>
      </p:pic>
      <p:pic>
        <p:nvPicPr>
          <p:cNvPr id="6" name="図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59138" y="1843383"/>
            <a:ext cx="2016224" cy="3586191"/>
          </a:xfrm>
          <a:prstGeom prst="rect">
            <a:avLst/>
          </a:prstGeom>
          <a:ln>
            <a:solidFill>
              <a:schemeClr val="bg1">
                <a:lumMod val="65000"/>
              </a:schemeClr>
            </a:solidFill>
          </a:ln>
        </p:spPr>
      </p:pic>
      <p:sp>
        <p:nvSpPr>
          <p:cNvPr id="8" name="四角形吹き出し 7"/>
          <p:cNvSpPr/>
          <p:nvPr/>
        </p:nvSpPr>
        <p:spPr>
          <a:xfrm>
            <a:off x="584047" y="5552586"/>
            <a:ext cx="1710273" cy="562458"/>
          </a:xfrm>
          <a:prstGeom prst="wedgeRectCallout">
            <a:avLst>
              <a:gd name="adj1" fmla="val -18876"/>
              <a:gd name="adj2" fmla="val -96874"/>
            </a:avLst>
          </a:prstGeom>
          <a:solidFill>
            <a:schemeClr val="bg1">
              <a:alpha val="92000"/>
            </a:schemeClr>
          </a:solidFill>
          <a:ln w="95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2200"/>
              </a:lnSpc>
            </a:pPr>
            <a:r>
              <a:rPr kumimoji="1" lang="ja-JP" altLang="en-US" sz="1800" b="1" dirty="0" smtClean="0">
                <a:solidFill>
                  <a:schemeClr val="accent2"/>
                </a:solidFill>
                <a:latin typeface="メイリオ" panose="020B0604030504040204" pitchFamily="50" charset="-128"/>
                <a:ea typeface="メイリオ" panose="020B0604030504040204" pitchFamily="50" charset="-128"/>
              </a:rPr>
              <a:t>一覧で確認</a:t>
            </a:r>
            <a:endParaRPr kumimoji="1" lang="ja-JP" altLang="en-US" sz="1800" b="1" dirty="0">
              <a:solidFill>
                <a:schemeClr val="accent2"/>
              </a:solidFill>
              <a:latin typeface="メイリオ" panose="020B0604030504040204" pitchFamily="50" charset="-128"/>
              <a:ea typeface="メイリオ" panose="020B0604030504040204" pitchFamily="50" charset="-128"/>
            </a:endParaRPr>
          </a:p>
        </p:txBody>
      </p:sp>
      <p:sp>
        <p:nvSpPr>
          <p:cNvPr id="10" name="四角形吹き出し 9"/>
          <p:cNvSpPr/>
          <p:nvPr/>
        </p:nvSpPr>
        <p:spPr>
          <a:xfrm>
            <a:off x="4843758" y="5552586"/>
            <a:ext cx="1710273" cy="562458"/>
          </a:xfrm>
          <a:prstGeom prst="wedgeRectCallout">
            <a:avLst>
              <a:gd name="adj1" fmla="val -18876"/>
              <a:gd name="adj2" fmla="val -96874"/>
            </a:avLst>
          </a:prstGeom>
          <a:solidFill>
            <a:schemeClr val="bg1">
              <a:alpha val="92000"/>
            </a:schemeClr>
          </a:solidFill>
          <a:ln w="95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2200"/>
              </a:lnSpc>
            </a:pPr>
            <a:r>
              <a:rPr kumimoji="1" lang="ja-JP" altLang="en-US" sz="1800" b="1" dirty="0" smtClean="0">
                <a:solidFill>
                  <a:schemeClr val="accent2"/>
                </a:solidFill>
                <a:latin typeface="メイリオ" panose="020B0604030504040204" pitchFamily="50" charset="-128"/>
                <a:ea typeface="メイリオ" panose="020B0604030504040204" pitchFamily="50" charset="-128"/>
              </a:rPr>
              <a:t>時系列で確認</a:t>
            </a:r>
            <a:endParaRPr kumimoji="1" lang="ja-JP" altLang="en-US" sz="1800" b="1" dirty="0">
              <a:solidFill>
                <a:schemeClr val="accent2"/>
              </a:solidFill>
              <a:latin typeface="メイリオ" panose="020B0604030504040204" pitchFamily="50" charset="-128"/>
              <a:ea typeface="メイリオ" panose="020B0604030504040204" pitchFamily="50" charset="-128"/>
            </a:endParaRPr>
          </a:p>
        </p:txBody>
      </p:sp>
      <p:pic>
        <p:nvPicPr>
          <p:cNvPr id="12" name="Picture 7"/>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515993" y="1843383"/>
            <a:ext cx="2045528" cy="3624835"/>
          </a:xfrm>
          <a:prstGeom prst="rect">
            <a:avLst/>
          </a:prstGeom>
          <a:noFill/>
          <a:ln w="9525">
            <a:solidFill>
              <a:schemeClr val="bg1">
                <a:lumMod val="65000"/>
              </a:schemeClr>
            </a:solidFill>
            <a:miter lim="800000"/>
            <a:headEnd/>
            <a:tailEnd/>
          </a:ln>
          <a:extLst/>
        </p:spPr>
      </p:pic>
      <p:pic>
        <p:nvPicPr>
          <p:cNvPr id="102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44047" y="1843383"/>
            <a:ext cx="2016225" cy="3586191"/>
          </a:xfrm>
          <a:prstGeom prst="rect">
            <a:avLst/>
          </a:prstGeom>
          <a:noFill/>
          <a:ln w="9525">
            <a:solidFill>
              <a:schemeClr val="bg1">
                <a:lumMod val="65000"/>
              </a:schemeClr>
            </a:solidFill>
            <a:miter lim="800000"/>
            <a:headEnd/>
            <a:tailEnd/>
          </a:ln>
          <a:extLst>
            <a:ext uri="{909E8E84-426E-40DD-AFC4-6F175D3DCCD1}">
              <a14:hiddenFill xmlns:a14="http://schemas.microsoft.com/office/drawing/2010/main">
                <a:solidFill>
                  <a:schemeClr val="accent1"/>
                </a:solidFill>
              </a14:hiddenFill>
            </a:ext>
          </a:extLst>
        </p:spPr>
      </p:pic>
      <p:sp>
        <p:nvSpPr>
          <p:cNvPr id="11" name="四角形吹き出し 10"/>
          <p:cNvSpPr/>
          <p:nvPr/>
        </p:nvSpPr>
        <p:spPr>
          <a:xfrm>
            <a:off x="6972934" y="5557010"/>
            <a:ext cx="1710273" cy="562458"/>
          </a:xfrm>
          <a:prstGeom prst="wedgeRectCallout">
            <a:avLst>
              <a:gd name="adj1" fmla="val -18876"/>
              <a:gd name="adj2" fmla="val -96874"/>
            </a:avLst>
          </a:prstGeom>
          <a:solidFill>
            <a:schemeClr val="bg1">
              <a:alpha val="92000"/>
            </a:schemeClr>
          </a:solidFill>
          <a:ln w="95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2200"/>
              </a:lnSpc>
            </a:pPr>
            <a:r>
              <a:rPr lang="ja-JP" altLang="en-US" sz="1800" b="1" dirty="0">
                <a:solidFill>
                  <a:schemeClr val="accent2"/>
                </a:solidFill>
                <a:latin typeface="メイリオ" panose="020B0604030504040204" pitchFamily="50" charset="-128"/>
                <a:ea typeface="メイリオ" panose="020B0604030504040204" pitchFamily="50" charset="-128"/>
              </a:rPr>
              <a:t>周波数で</a:t>
            </a:r>
            <a:r>
              <a:rPr lang="ja-JP" altLang="en-US" sz="1800" b="1" dirty="0" smtClean="0">
                <a:solidFill>
                  <a:schemeClr val="accent2"/>
                </a:solidFill>
                <a:latin typeface="メイリオ" panose="020B0604030504040204" pitchFamily="50" charset="-128"/>
                <a:ea typeface="メイリオ" panose="020B0604030504040204" pitchFamily="50" charset="-128"/>
              </a:rPr>
              <a:t>確認</a:t>
            </a:r>
            <a:endParaRPr kumimoji="1" lang="ja-JP" altLang="en-US" sz="1800" b="1" dirty="0">
              <a:solidFill>
                <a:schemeClr val="accent2"/>
              </a:solidFill>
              <a:latin typeface="メイリオ" panose="020B0604030504040204" pitchFamily="50" charset="-128"/>
              <a:ea typeface="メイリオ" panose="020B0604030504040204" pitchFamily="50" charset="-128"/>
            </a:endParaRPr>
          </a:p>
        </p:txBody>
      </p:sp>
      <p:sp>
        <p:nvSpPr>
          <p:cNvPr id="13" name="Google Shape;86;p3"/>
          <p:cNvSpPr txBox="1">
            <a:spLocks noGrp="1"/>
          </p:cNvSpPr>
          <p:nvPr>
            <p:ph type="sldNum" idx="12"/>
          </p:nvPr>
        </p:nvSpPr>
        <p:spPr>
          <a:xfrm>
            <a:off x="8048624" y="6610350"/>
            <a:ext cx="1057275" cy="24765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ltLang="ja-JP">
                <a:latin typeface="Meiryo"/>
                <a:ea typeface="Meiryo"/>
                <a:cs typeface="Meiryo"/>
                <a:sym typeface="Meiryo"/>
              </a:rPr>
              <a:t>4</a:t>
            </a:fld>
            <a:endParaRPr>
              <a:latin typeface="Meiryo"/>
              <a:ea typeface="Meiryo"/>
              <a:cs typeface="Meiryo"/>
              <a:sym typeface="Meiryo"/>
            </a:endParaRPr>
          </a:p>
        </p:txBody>
      </p:sp>
      <p:sp>
        <p:nvSpPr>
          <p:cNvPr id="9" name="四角形吹き出し 8"/>
          <p:cNvSpPr/>
          <p:nvPr/>
        </p:nvSpPr>
        <p:spPr>
          <a:xfrm>
            <a:off x="2712196" y="5552586"/>
            <a:ext cx="1710273" cy="562458"/>
          </a:xfrm>
          <a:prstGeom prst="wedgeRectCallout">
            <a:avLst>
              <a:gd name="adj1" fmla="val -18876"/>
              <a:gd name="adj2" fmla="val -96874"/>
            </a:avLst>
          </a:prstGeom>
          <a:solidFill>
            <a:schemeClr val="bg1">
              <a:alpha val="92000"/>
            </a:schemeClr>
          </a:solidFill>
          <a:ln w="95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2200"/>
              </a:lnSpc>
            </a:pPr>
            <a:r>
              <a:rPr lang="ja-JP" altLang="en-US" sz="1800" b="1" dirty="0">
                <a:solidFill>
                  <a:schemeClr val="accent2"/>
                </a:solidFill>
                <a:latin typeface="メイリオ" panose="020B0604030504040204" pitchFamily="50" charset="-128"/>
                <a:ea typeface="メイリオ" panose="020B0604030504040204" pitchFamily="50" charset="-128"/>
              </a:rPr>
              <a:t>個別</a:t>
            </a:r>
            <a:r>
              <a:rPr lang="ja-JP" altLang="en-US" sz="1800" b="1" dirty="0" smtClean="0">
                <a:solidFill>
                  <a:schemeClr val="accent2"/>
                </a:solidFill>
                <a:latin typeface="メイリオ" panose="020B0604030504040204" pitchFamily="50" charset="-128"/>
                <a:ea typeface="メイリオ" panose="020B0604030504040204" pitchFamily="50" charset="-128"/>
              </a:rPr>
              <a:t>に確認</a:t>
            </a:r>
            <a:endParaRPr kumimoji="1" lang="ja-JP" altLang="en-US" sz="1800" b="1" dirty="0">
              <a:solidFill>
                <a:schemeClr val="accent2"/>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67170353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3"/>
          <p:cNvSpPr txBox="1">
            <a:spLocks noGrp="1"/>
          </p:cNvSpPr>
          <p:nvPr>
            <p:ph type="title"/>
          </p:nvPr>
        </p:nvSpPr>
        <p:spPr>
          <a:xfrm>
            <a:off x="457200" y="472121"/>
            <a:ext cx="8229600" cy="668098"/>
          </a:xfrm>
          <a:prstGeom prst="rect">
            <a:avLst/>
          </a:prstGeom>
          <a:noFill/>
          <a:ln>
            <a:noFill/>
          </a:ln>
        </p:spPr>
        <p:txBody>
          <a:bodyPr spcFirstLastPara="1" wrap="square" lIns="91425" tIns="45700" rIns="91425" bIns="45700" anchor="b" anchorCtr="0">
            <a:normAutofit/>
          </a:bodyPr>
          <a:lstStyle/>
          <a:p>
            <a:pPr marL="457200" lvl="0" indent="-457200" algn="l" rtl="0">
              <a:spcBef>
                <a:spcPts val="0"/>
              </a:spcBef>
              <a:spcAft>
                <a:spcPts val="0"/>
              </a:spcAft>
              <a:buClr>
                <a:schemeClr val="accent1"/>
              </a:buClr>
              <a:buSzPts val="3200"/>
              <a:buFont typeface="Noto Sans Symbols"/>
              <a:buChar char="◆"/>
            </a:pPr>
            <a:r>
              <a:rPr lang="ja-JP" altLang="en-US" dirty="0" smtClean="0">
                <a:solidFill>
                  <a:schemeClr val="accent1"/>
                </a:solidFill>
              </a:rPr>
              <a:t>レポート報告</a:t>
            </a:r>
            <a:endParaRPr dirty="0">
              <a:solidFill>
                <a:schemeClr val="accent1"/>
              </a:solidFill>
            </a:endParaRPr>
          </a:p>
        </p:txBody>
      </p:sp>
      <p:sp>
        <p:nvSpPr>
          <p:cNvPr id="86" name="Google Shape;86;p3"/>
          <p:cNvSpPr txBox="1">
            <a:spLocks noGrp="1"/>
          </p:cNvSpPr>
          <p:nvPr>
            <p:ph type="sldNum" idx="12"/>
          </p:nvPr>
        </p:nvSpPr>
        <p:spPr>
          <a:xfrm>
            <a:off x="8048624" y="6610350"/>
            <a:ext cx="1057275" cy="24765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ltLang="ja-JP">
                <a:latin typeface="Meiryo"/>
                <a:ea typeface="Meiryo"/>
                <a:cs typeface="Meiryo"/>
                <a:sym typeface="Meiryo"/>
              </a:rPr>
              <a:t>5</a:t>
            </a:fld>
            <a:endParaRPr>
              <a:latin typeface="Meiryo"/>
              <a:ea typeface="Meiryo"/>
              <a:cs typeface="Meiryo"/>
              <a:sym typeface="Meiryo"/>
            </a:endParaRPr>
          </a:p>
        </p:txBody>
      </p:sp>
      <p:pic>
        <p:nvPicPr>
          <p:cNvPr id="105" name="Google Shape;105;p3"/>
          <p:cNvPicPr preferRelativeResize="0"/>
          <p:nvPr/>
        </p:nvPicPr>
        <p:blipFill rotWithShape="1">
          <a:blip r:embed="rId3">
            <a:alphaModFix/>
          </a:blip>
          <a:srcRect/>
          <a:stretch/>
        </p:blipFill>
        <p:spPr>
          <a:xfrm>
            <a:off x="592007" y="1905527"/>
            <a:ext cx="1558812" cy="2435917"/>
          </a:xfrm>
          <a:prstGeom prst="rect">
            <a:avLst/>
          </a:prstGeom>
          <a:noFill/>
          <a:ln w="9525" cap="flat" cmpd="sng">
            <a:solidFill>
              <a:srgbClr val="000000"/>
            </a:solidFill>
            <a:prstDash val="solid"/>
            <a:miter lim="800000"/>
            <a:headEnd type="none" w="sm" len="sm"/>
            <a:tailEnd type="none" w="sm" len="sm"/>
          </a:ln>
        </p:spPr>
      </p:pic>
      <p:pic>
        <p:nvPicPr>
          <p:cNvPr id="106" name="Google Shape;106;p3"/>
          <p:cNvPicPr preferRelativeResize="0"/>
          <p:nvPr/>
        </p:nvPicPr>
        <p:blipFill rotWithShape="1">
          <a:blip r:embed="rId4">
            <a:alphaModFix/>
          </a:blip>
          <a:srcRect/>
          <a:stretch/>
        </p:blipFill>
        <p:spPr>
          <a:xfrm>
            <a:off x="1280908" y="2205816"/>
            <a:ext cx="1731978" cy="2613887"/>
          </a:xfrm>
          <a:prstGeom prst="rect">
            <a:avLst/>
          </a:prstGeom>
          <a:noFill/>
          <a:ln w="9525" cap="flat" cmpd="sng">
            <a:solidFill>
              <a:srgbClr val="000000"/>
            </a:solidFill>
            <a:prstDash val="solid"/>
            <a:miter lim="800000"/>
            <a:headEnd type="none" w="sm" len="sm"/>
            <a:tailEnd type="none" w="sm" len="sm"/>
          </a:ln>
        </p:spPr>
      </p:pic>
      <p:pic>
        <p:nvPicPr>
          <p:cNvPr id="107" name="Google Shape;107;p3"/>
          <p:cNvPicPr preferRelativeResize="0"/>
          <p:nvPr/>
        </p:nvPicPr>
        <p:blipFill rotWithShape="1">
          <a:blip r:embed="rId5">
            <a:alphaModFix/>
          </a:blip>
          <a:srcRect/>
          <a:stretch/>
        </p:blipFill>
        <p:spPr>
          <a:xfrm>
            <a:off x="2231077" y="2594075"/>
            <a:ext cx="1724406" cy="2532651"/>
          </a:xfrm>
          <a:prstGeom prst="rect">
            <a:avLst/>
          </a:prstGeom>
          <a:noFill/>
          <a:ln w="9525" cap="flat" cmpd="sng">
            <a:solidFill>
              <a:srgbClr val="000000"/>
            </a:solidFill>
            <a:prstDash val="solid"/>
            <a:miter lim="800000"/>
            <a:headEnd type="none" w="sm" len="sm"/>
            <a:tailEnd type="none" w="sm" len="sm"/>
          </a:ln>
        </p:spPr>
      </p:pic>
      <p:grpSp>
        <p:nvGrpSpPr>
          <p:cNvPr id="108" name="Google Shape;108;p3"/>
          <p:cNvGrpSpPr/>
          <p:nvPr/>
        </p:nvGrpSpPr>
        <p:grpSpPr>
          <a:xfrm>
            <a:off x="2947806" y="3164979"/>
            <a:ext cx="1803224" cy="2984794"/>
            <a:chOff x="10512533" y="1733037"/>
            <a:chExt cx="2657550" cy="4454358"/>
          </a:xfrm>
        </p:grpSpPr>
        <p:sp>
          <p:nvSpPr>
            <p:cNvPr id="109" name="Google Shape;109;p3"/>
            <p:cNvSpPr/>
            <p:nvPr/>
          </p:nvSpPr>
          <p:spPr>
            <a:xfrm>
              <a:off x="10512533" y="1733037"/>
              <a:ext cx="2657550" cy="4454358"/>
            </a:xfrm>
            <a:prstGeom prst="roundRect">
              <a:avLst>
                <a:gd name="adj" fmla="val 8940"/>
              </a:avLst>
            </a:prstGeom>
            <a:solidFill>
              <a:srgbClr val="FEF2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dk1"/>
                </a:buClr>
                <a:buSzPts val="600"/>
                <a:buFont typeface="Calibri"/>
                <a:buNone/>
              </a:pPr>
              <a:endParaRPr sz="600" b="0" i="0" u="none" strike="noStrike" cap="none">
                <a:solidFill>
                  <a:srgbClr val="000000"/>
                </a:solidFill>
                <a:latin typeface="Meiryo"/>
                <a:ea typeface="Meiryo"/>
                <a:cs typeface="Meiryo"/>
                <a:sym typeface="Meiryo"/>
              </a:endParaRPr>
            </a:p>
          </p:txBody>
        </p:sp>
        <p:pic>
          <p:nvPicPr>
            <p:cNvPr id="110" name="Google Shape;110;p3"/>
            <p:cNvPicPr preferRelativeResize="0"/>
            <p:nvPr/>
          </p:nvPicPr>
          <p:blipFill rotWithShape="1">
            <a:blip r:embed="rId6">
              <a:alphaModFix/>
            </a:blip>
            <a:srcRect/>
            <a:stretch/>
          </p:blipFill>
          <p:spPr>
            <a:xfrm>
              <a:off x="11424176" y="1804289"/>
              <a:ext cx="834024" cy="769868"/>
            </a:xfrm>
            <a:prstGeom prst="rect">
              <a:avLst/>
            </a:prstGeom>
            <a:noFill/>
            <a:ln>
              <a:noFill/>
            </a:ln>
          </p:spPr>
        </p:pic>
        <p:sp>
          <p:nvSpPr>
            <p:cNvPr id="111" name="Google Shape;111;p3"/>
            <p:cNvSpPr/>
            <p:nvPr/>
          </p:nvSpPr>
          <p:spPr>
            <a:xfrm>
              <a:off x="10742069" y="2924956"/>
              <a:ext cx="2245270" cy="376082"/>
            </a:xfrm>
            <a:prstGeom prst="rect">
              <a:avLst/>
            </a:prstGeom>
            <a:solidFill>
              <a:srgbClr val="FEF2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accent3"/>
                </a:buClr>
                <a:buSzPts val="1800"/>
                <a:buFont typeface="Meiryo"/>
                <a:buNone/>
              </a:pPr>
              <a:r>
                <a:rPr lang="ja-JP" sz="1800" b="1" i="0" u="none" strike="noStrike" cap="none" dirty="0" smtClean="0">
                  <a:solidFill>
                    <a:schemeClr val="accent3"/>
                  </a:solidFill>
                  <a:latin typeface="Meiryo"/>
                  <a:ea typeface="Meiryo"/>
                  <a:cs typeface="Meiryo"/>
                  <a:sym typeface="Meiryo"/>
                </a:rPr>
                <a:t>異常時</a:t>
              </a:r>
              <a:endParaRPr lang="en-US" altLang="ja-JP" sz="1800" b="1" i="0" u="none" strike="noStrike" cap="none" dirty="0" smtClean="0">
                <a:solidFill>
                  <a:schemeClr val="accent3"/>
                </a:solidFill>
                <a:latin typeface="Meiryo"/>
                <a:ea typeface="Meiryo"/>
                <a:cs typeface="Meiryo"/>
                <a:sym typeface="Meiryo"/>
              </a:endParaRPr>
            </a:p>
            <a:p>
              <a:pPr marL="0" marR="0" lvl="0" indent="0" algn="ctr" rtl="0">
                <a:lnSpc>
                  <a:spcPct val="100000"/>
                </a:lnSpc>
                <a:spcBef>
                  <a:spcPts val="0"/>
                </a:spcBef>
                <a:spcAft>
                  <a:spcPts val="0"/>
                </a:spcAft>
                <a:buClr>
                  <a:schemeClr val="accent3"/>
                </a:buClr>
                <a:buSzPts val="1800"/>
                <a:buFont typeface="Meiryo"/>
                <a:buNone/>
              </a:pPr>
              <a:r>
                <a:rPr lang="ja-JP" sz="1800" b="1" i="0" u="none" strike="noStrike" cap="none" dirty="0" smtClean="0">
                  <a:solidFill>
                    <a:schemeClr val="accent3"/>
                  </a:solidFill>
                  <a:latin typeface="Meiryo"/>
                  <a:ea typeface="Meiryo"/>
                  <a:cs typeface="Meiryo"/>
                  <a:sym typeface="Meiryo"/>
                </a:rPr>
                <a:t>通知</a:t>
              </a:r>
              <a:r>
                <a:rPr lang="ja-JP" sz="1800" b="1" i="0" u="none" strike="noStrike" cap="none" dirty="0">
                  <a:solidFill>
                    <a:schemeClr val="accent3"/>
                  </a:solidFill>
                  <a:latin typeface="Meiryo"/>
                  <a:ea typeface="Meiryo"/>
                  <a:cs typeface="Meiryo"/>
                  <a:sym typeface="Meiryo"/>
                </a:rPr>
                <a:t>メール</a:t>
              </a:r>
              <a:endParaRPr dirty="0"/>
            </a:p>
          </p:txBody>
        </p:sp>
        <p:pic>
          <p:nvPicPr>
            <p:cNvPr id="112" name="Google Shape;112;p3"/>
            <p:cNvPicPr preferRelativeResize="0"/>
            <p:nvPr/>
          </p:nvPicPr>
          <p:blipFill rotWithShape="1">
            <a:blip r:embed="rId7">
              <a:alphaModFix/>
            </a:blip>
            <a:srcRect/>
            <a:stretch/>
          </p:blipFill>
          <p:spPr>
            <a:xfrm>
              <a:off x="10630815" y="3624780"/>
              <a:ext cx="2467779" cy="2235566"/>
            </a:xfrm>
            <a:prstGeom prst="rect">
              <a:avLst/>
            </a:prstGeom>
            <a:noFill/>
            <a:ln>
              <a:noFill/>
            </a:ln>
            <a:effectLst>
              <a:outerShdw blurRad="190500" algn="tl" rotWithShape="0">
                <a:srgbClr val="000000">
                  <a:alpha val="69803"/>
                </a:srgbClr>
              </a:outerShdw>
            </a:effectLst>
          </p:spPr>
        </p:pic>
      </p:grpSp>
      <p:sp>
        <p:nvSpPr>
          <p:cNvPr id="113" name="Google Shape;113;p3"/>
          <p:cNvSpPr/>
          <p:nvPr/>
        </p:nvSpPr>
        <p:spPr>
          <a:xfrm>
            <a:off x="326387" y="1212343"/>
            <a:ext cx="3945039" cy="718115"/>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ja-JP" sz="2400" b="1" dirty="0">
                <a:solidFill>
                  <a:schemeClr val="accent2"/>
                </a:solidFill>
                <a:latin typeface="Meiryo"/>
                <a:ea typeface="Meiryo"/>
                <a:cs typeface="Meiryo"/>
                <a:sym typeface="Meiryo"/>
              </a:rPr>
              <a:t>定期</a:t>
            </a:r>
            <a:r>
              <a:rPr lang="ja-JP" sz="2400" b="1" dirty="0" smtClean="0">
                <a:solidFill>
                  <a:schemeClr val="accent2"/>
                </a:solidFill>
                <a:latin typeface="Meiryo"/>
                <a:ea typeface="Meiryo"/>
                <a:cs typeface="Meiryo"/>
                <a:sym typeface="Meiryo"/>
              </a:rPr>
              <a:t>レポート</a:t>
            </a:r>
            <a:r>
              <a:rPr lang="ja-JP" altLang="en-US" sz="2400" b="1" dirty="0" smtClean="0">
                <a:solidFill>
                  <a:schemeClr val="accent2"/>
                </a:solidFill>
                <a:latin typeface="Meiryo"/>
                <a:ea typeface="Meiryo"/>
                <a:cs typeface="Meiryo"/>
                <a:sym typeface="Meiryo"/>
              </a:rPr>
              <a:t>を</a:t>
            </a:r>
            <a:r>
              <a:rPr lang="ja-JP" sz="2400" b="1" dirty="0" smtClean="0">
                <a:solidFill>
                  <a:schemeClr val="accent2"/>
                </a:solidFill>
                <a:latin typeface="Meiryo"/>
                <a:ea typeface="Meiryo"/>
                <a:cs typeface="Meiryo"/>
                <a:sym typeface="Meiryo"/>
              </a:rPr>
              <a:t>自動送信</a:t>
            </a:r>
            <a:endParaRPr sz="2400" b="1" dirty="0">
              <a:solidFill>
                <a:schemeClr val="accent2"/>
              </a:solidFill>
              <a:latin typeface="Meiryo"/>
              <a:ea typeface="Meiryo"/>
              <a:cs typeface="Meiryo"/>
              <a:sym typeface="Meiryo"/>
            </a:endParaRPr>
          </a:p>
        </p:txBody>
      </p:sp>
      <p:sp>
        <p:nvSpPr>
          <p:cNvPr id="40" name="正方形/長方形 39"/>
          <p:cNvSpPr/>
          <p:nvPr/>
        </p:nvSpPr>
        <p:spPr>
          <a:xfrm>
            <a:off x="5073220" y="1676555"/>
            <a:ext cx="3672408" cy="36724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50000"/>
              </a:lnSpc>
            </a:pPr>
            <a:r>
              <a:rPr lang="ja-JP" altLang="en-US" sz="2000" b="1" dirty="0">
                <a:solidFill>
                  <a:schemeClr val="accent2"/>
                </a:solidFill>
                <a:latin typeface="メイリオ" panose="020B0604030504040204" pitchFamily="50" charset="-128"/>
                <a:ea typeface="メイリオ" panose="020B0604030504040204" pitchFamily="50" charset="-128"/>
              </a:rPr>
              <a:t>■</a:t>
            </a:r>
            <a:r>
              <a:rPr lang="ja-JP" altLang="en-US" sz="2000" b="1" dirty="0" smtClean="0">
                <a:solidFill>
                  <a:schemeClr val="accent2"/>
                </a:solidFill>
                <a:latin typeface="メイリオ" panose="020B0604030504040204" pitchFamily="50" charset="-128"/>
                <a:ea typeface="メイリオ" panose="020B0604030504040204" pitchFamily="50" charset="-128"/>
              </a:rPr>
              <a:t>点検</a:t>
            </a:r>
            <a:r>
              <a:rPr lang="ja-JP" altLang="en-US" sz="2000" b="1" dirty="0">
                <a:solidFill>
                  <a:schemeClr val="accent2"/>
                </a:solidFill>
                <a:latin typeface="メイリオ" panose="020B0604030504040204" pitchFamily="50" charset="-128"/>
                <a:ea typeface="メイリオ" panose="020B0604030504040204" pitchFamily="50" charset="-128"/>
              </a:rPr>
              <a:t>終了後</a:t>
            </a:r>
            <a:r>
              <a:rPr lang="ja-JP" altLang="en-US" sz="2000" b="1" dirty="0" smtClean="0">
                <a:solidFill>
                  <a:schemeClr val="accent2"/>
                </a:solidFill>
                <a:latin typeface="メイリオ" panose="020B0604030504040204" pitchFamily="50" charset="-128"/>
                <a:ea typeface="メイリオ" panose="020B0604030504040204" pitchFamily="50" charset="-128"/>
              </a:rPr>
              <a:t>にレポート報告</a:t>
            </a:r>
            <a:endParaRPr lang="en-US" altLang="ja-JP" sz="2000" b="1" dirty="0">
              <a:solidFill>
                <a:schemeClr val="accent2"/>
              </a:solidFill>
              <a:latin typeface="メイリオ" panose="020B0604030504040204" pitchFamily="50" charset="-128"/>
              <a:ea typeface="メイリオ" panose="020B0604030504040204" pitchFamily="50" charset="-128"/>
            </a:endParaRPr>
          </a:p>
          <a:p>
            <a:pPr>
              <a:lnSpc>
                <a:spcPct val="150000"/>
              </a:lnSpc>
            </a:pPr>
            <a:r>
              <a:rPr lang="ja-JP" altLang="en-US" sz="1600" dirty="0" smtClean="0">
                <a:solidFill>
                  <a:schemeClr val="tx1">
                    <a:lumMod val="75000"/>
                    <a:lumOff val="25000"/>
                  </a:schemeClr>
                </a:solidFill>
                <a:latin typeface="メイリオ" panose="020B0604030504040204" pitchFamily="50" charset="-128"/>
                <a:ea typeface="メイリオ" panose="020B0604030504040204" pitchFamily="50" charset="-128"/>
              </a:rPr>
              <a:t>　・最新情報を関係者で共有</a:t>
            </a:r>
            <a:endParaRPr lang="en-US" altLang="ja-JP" sz="1600" dirty="0" smtClean="0">
              <a:solidFill>
                <a:schemeClr val="tx1">
                  <a:lumMod val="75000"/>
                  <a:lumOff val="25000"/>
                </a:schemeClr>
              </a:solidFill>
              <a:latin typeface="メイリオ" panose="020B0604030504040204" pitchFamily="50" charset="-128"/>
              <a:ea typeface="メイリオ" panose="020B0604030504040204" pitchFamily="50" charset="-128"/>
            </a:endParaRPr>
          </a:p>
          <a:p>
            <a:pPr>
              <a:lnSpc>
                <a:spcPct val="150000"/>
              </a:lnSpc>
            </a:pPr>
            <a:endParaRPr lang="en-US" altLang="ja-JP" sz="800" dirty="0" smtClean="0">
              <a:solidFill>
                <a:schemeClr val="tx1">
                  <a:lumMod val="75000"/>
                  <a:lumOff val="25000"/>
                </a:schemeClr>
              </a:solidFill>
              <a:latin typeface="メイリオ" panose="020B0604030504040204" pitchFamily="50" charset="-128"/>
              <a:ea typeface="メイリオ" panose="020B0604030504040204" pitchFamily="50" charset="-128"/>
            </a:endParaRPr>
          </a:p>
          <a:p>
            <a:pPr>
              <a:lnSpc>
                <a:spcPct val="150000"/>
              </a:lnSpc>
            </a:pPr>
            <a:r>
              <a:rPr lang="ja-JP" altLang="en-US" sz="2000" b="1" dirty="0">
                <a:solidFill>
                  <a:schemeClr val="accent2"/>
                </a:solidFill>
                <a:latin typeface="メイリオ" panose="020B0604030504040204" pitchFamily="50" charset="-128"/>
                <a:ea typeface="メイリオ" panose="020B0604030504040204" pitchFamily="50" charset="-128"/>
              </a:rPr>
              <a:t>■定期レポートの自動送信</a:t>
            </a:r>
            <a:endParaRPr lang="en-US" altLang="ja-JP" sz="2000" b="1" dirty="0">
              <a:solidFill>
                <a:schemeClr val="accent2"/>
              </a:solidFill>
              <a:latin typeface="メイリオ" panose="020B0604030504040204" pitchFamily="50" charset="-128"/>
              <a:ea typeface="メイリオ" panose="020B0604030504040204" pitchFamily="50" charset="-128"/>
            </a:endParaRPr>
          </a:p>
          <a:p>
            <a:pPr>
              <a:lnSpc>
                <a:spcPct val="150000"/>
              </a:lnSpc>
            </a:pPr>
            <a:r>
              <a:rPr lang="ja-JP" altLang="en-US" sz="1600" dirty="0">
                <a:solidFill>
                  <a:schemeClr val="tx1">
                    <a:lumMod val="75000"/>
                    <a:lumOff val="25000"/>
                  </a:schemeClr>
                </a:solidFill>
                <a:latin typeface="メイリオ" panose="020B0604030504040204" pitchFamily="50" charset="-128"/>
                <a:ea typeface="メイリオ" panose="020B0604030504040204" pitchFamily="50" charset="-128"/>
              </a:rPr>
              <a:t>　</a:t>
            </a:r>
            <a:r>
              <a:rPr lang="ja-JP" altLang="en-US" sz="1600" dirty="0" smtClean="0">
                <a:solidFill>
                  <a:schemeClr val="tx1">
                    <a:lumMod val="75000"/>
                    <a:lumOff val="25000"/>
                  </a:schemeClr>
                </a:solidFill>
                <a:latin typeface="メイリオ" panose="020B0604030504040204" pitchFamily="50" charset="-128"/>
                <a:ea typeface="メイリオ" panose="020B0604030504040204" pitchFamily="50" charset="-128"/>
              </a:rPr>
              <a:t>・週次、月次など選択可能</a:t>
            </a:r>
            <a:endParaRPr lang="en-US" altLang="ja-JP" sz="1600" dirty="0" smtClean="0">
              <a:solidFill>
                <a:schemeClr val="tx1">
                  <a:lumMod val="75000"/>
                  <a:lumOff val="25000"/>
                </a:schemeClr>
              </a:solidFill>
              <a:latin typeface="メイリオ" panose="020B0604030504040204" pitchFamily="50" charset="-128"/>
              <a:ea typeface="メイリオ" panose="020B0604030504040204" pitchFamily="50" charset="-128"/>
            </a:endParaRPr>
          </a:p>
          <a:p>
            <a:pPr>
              <a:lnSpc>
                <a:spcPct val="150000"/>
              </a:lnSpc>
            </a:pPr>
            <a:endParaRPr lang="ja-JP" altLang="en-US" sz="800" dirty="0">
              <a:solidFill>
                <a:schemeClr val="tx1">
                  <a:lumMod val="75000"/>
                  <a:lumOff val="25000"/>
                </a:schemeClr>
              </a:solidFill>
              <a:latin typeface="メイリオ" panose="020B0604030504040204" pitchFamily="50" charset="-128"/>
              <a:ea typeface="メイリオ" panose="020B0604030504040204" pitchFamily="50" charset="-128"/>
            </a:endParaRPr>
          </a:p>
          <a:p>
            <a:pPr>
              <a:lnSpc>
                <a:spcPct val="150000"/>
              </a:lnSpc>
            </a:pPr>
            <a:r>
              <a:rPr lang="ja-JP" altLang="en-US" sz="2000" b="1" dirty="0">
                <a:solidFill>
                  <a:schemeClr val="accent2"/>
                </a:solidFill>
                <a:latin typeface="メイリオ" panose="020B0604030504040204" pitchFamily="50" charset="-128"/>
                <a:ea typeface="メイリオ" panose="020B0604030504040204" pitchFamily="50" charset="-128"/>
              </a:rPr>
              <a:t>■異常時</a:t>
            </a:r>
            <a:r>
              <a:rPr lang="ja-JP" altLang="en-US" sz="2000" b="1" dirty="0" smtClean="0">
                <a:solidFill>
                  <a:schemeClr val="accent2"/>
                </a:solidFill>
                <a:latin typeface="メイリオ" panose="020B0604030504040204" pitchFamily="50" charset="-128"/>
                <a:ea typeface="メイリオ" panose="020B0604030504040204" pitchFamily="50" charset="-128"/>
              </a:rPr>
              <a:t>通知</a:t>
            </a:r>
            <a:r>
              <a:rPr lang="ja-JP" altLang="en-US" sz="2000" b="1" dirty="0">
                <a:solidFill>
                  <a:schemeClr val="accent2"/>
                </a:solidFill>
                <a:latin typeface="メイリオ" panose="020B0604030504040204" pitchFamily="50" charset="-128"/>
                <a:ea typeface="メイリオ" panose="020B0604030504040204" pitchFamily="50" charset="-128"/>
              </a:rPr>
              <a:t>メール</a:t>
            </a:r>
            <a:endParaRPr lang="en-US" altLang="ja-JP" sz="2000" b="1" dirty="0">
              <a:solidFill>
                <a:schemeClr val="accent2"/>
              </a:solidFill>
              <a:latin typeface="メイリオ" panose="020B0604030504040204" pitchFamily="50" charset="-128"/>
              <a:ea typeface="メイリオ" panose="020B0604030504040204" pitchFamily="50" charset="-128"/>
            </a:endParaRPr>
          </a:p>
          <a:p>
            <a:pPr>
              <a:lnSpc>
                <a:spcPct val="150000"/>
              </a:lnSpc>
            </a:pPr>
            <a:r>
              <a:rPr lang="ja-JP" altLang="en-US" sz="1600" dirty="0">
                <a:solidFill>
                  <a:schemeClr val="tx1">
                    <a:lumMod val="75000"/>
                    <a:lumOff val="25000"/>
                  </a:schemeClr>
                </a:solidFill>
                <a:latin typeface="メイリオ" panose="020B0604030504040204" pitchFamily="50" charset="-128"/>
                <a:ea typeface="メイリオ" panose="020B0604030504040204" pitchFamily="50" charset="-128"/>
              </a:rPr>
              <a:t>　</a:t>
            </a:r>
            <a:r>
              <a:rPr lang="ja-JP" altLang="en-US" sz="1600" dirty="0" smtClean="0">
                <a:solidFill>
                  <a:schemeClr val="tx1">
                    <a:lumMod val="75000"/>
                    <a:lumOff val="25000"/>
                  </a:schemeClr>
                </a:solidFill>
                <a:latin typeface="メイリオ" panose="020B0604030504040204" pitchFamily="50" charset="-128"/>
                <a:ea typeface="メイリオ" panose="020B0604030504040204" pitchFamily="50" charset="-128"/>
              </a:rPr>
              <a:t>・異常時は確実にメールでお知らせ</a:t>
            </a:r>
            <a:endParaRPr lang="en-US" altLang="ja-JP" sz="1600" dirty="0" smtClean="0">
              <a:solidFill>
                <a:schemeClr val="tx1">
                  <a:lumMod val="75000"/>
                  <a:lumOff val="25000"/>
                </a:schemeClr>
              </a:solidFill>
              <a:latin typeface="メイリオ" panose="020B0604030504040204" pitchFamily="50" charset="-128"/>
              <a:ea typeface="メイリオ" panose="020B0604030504040204" pitchFamily="50" charset="-128"/>
            </a:endParaRPr>
          </a:p>
          <a:p>
            <a:pPr>
              <a:lnSpc>
                <a:spcPct val="150000"/>
              </a:lnSpc>
            </a:pPr>
            <a:r>
              <a:rPr lang="ja-JP" altLang="en-US" sz="1200" dirty="0">
                <a:solidFill>
                  <a:schemeClr val="tx1">
                    <a:lumMod val="75000"/>
                    <a:lumOff val="25000"/>
                  </a:schemeClr>
                </a:solidFill>
                <a:latin typeface="メイリオ" panose="020B0604030504040204" pitchFamily="50" charset="-128"/>
                <a:ea typeface="メイリオ" panose="020B0604030504040204" pitchFamily="50" charset="-128"/>
              </a:rPr>
              <a:t>　</a:t>
            </a:r>
            <a:r>
              <a:rPr lang="ja-JP" altLang="en-US" sz="1200" dirty="0" smtClean="0">
                <a:solidFill>
                  <a:schemeClr val="tx1">
                    <a:lumMod val="75000"/>
                    <a:lumOff val="25000"/>
                  </a:schemeClr>
                </a:solidFill>
                <a:latin typeface="メイリオ" panose="020B0604030504040204" pitchFamily="50" charset="-128"/>
                <a:ea typeface="メイリオ" panose="020B0604030504040204" pitchFamily="50" charset="-128"/>
              </a:rPr>
              <a:t>　　</a:t>
            </a:r>
            <a:r>
              <a:rPr lang="en-US" altLang="ja-JP" sz="1200" dirty="0" smtClean="0">
                <a:solidFill>
                  <a:schemeClr val="tx1">
                    <a:lumMod val="75000"/>
                    <a:lumOff val="25000"/>
                  </a:schemeClr>
                </a:solidFill>
                <a:latin typeface="メイリオ" panose="020B0604030504040204" pitchFamily="50" charset="-128"/>
                <a:ea typeface="メイリオ" panose="020B0604030504040204" pitchFamily="50" charset="-128"/>
              </a:rPr>
              <a:t>※iOS</a:t>
            </a:r>
            <a:r>
              <a:rPr lang="ja-JP" altLang="en-US" sz="1200" dirty="0" smtClean="0">
                <a:solidFill>
                  <a:schemeClr val="tx1">
                    <a:lumMod val="75000"/>
                    <a:lumOff val="25000"/>
                  </a:schemeClr>
                </a:solidFill>
                <a:latin typeface="メイリオ" panose="020B0604030504040204" pitchFamily="50" charset="-128"/>
                <a:ea typeface="メイリオ" panose="020B0604030504040204" pitchFamily="50" charset="-128"/>
              </a:rPr>
              <a:t>端末でデータ取得が必要です</a:t>
            </a:r>
            <a:r>
              <a:rPr lang="ja-JP" altLang="en-US" sz="1200" dirty="0">
                <a:solidFill>
                  <a:schemeClr val="tx1">
                    <a:lumMod val="75000"/>
                    <a:lumOff val="25000"/>
                  </a:schemeClr>
                </a:solidFill>
                <a:latin typeface="メイリオ" panose="020B0604030504040204" pitchFamily="50" charset="-128"/>
                <a:ea typeface="メイリオ" panose="020B0604030504040204" pitchFamily="50" charset="-128"/>
              </a:rPr>
              <a:t>。</a:t>
            </a:r>
            <a:endParaRPr lang="en-US" altLang="ja-JP" sz="1200" dirty="0" smtClean="0">
              <a:solidFill>
                <a:schemeClr val="tx1">
                  <a:lumMod val="75000"/>
                  <a:lumOff val="25000"/>
                </a:schemeClr>
              </a:solidFill>
              <a:latin typeface="メイリオ" panose="020B0604030504040204" pitchFamily="50" charset="-128"/>
              <a:ea typeface="メイリオ" panose="020B0604030504040204" pitchFamily="50" charset="-128"/>
            </a:endParaRPr>
          </a:p>
          <a:p>
            <a:pPr>
              <a:lnSpc>
                <a:spcPct val="150000"/>
              </a:lnSpc>
            </a:pPr>
            <a:r>
              <a:rPr lang="ja-JP" altLang="en-US" sz="1200" dirty="0">
                <a:solidFill>
                  <a:schemeClr val="tx1">
                    <a:lumMod val="75000"/>
                    <a:lumOff val="25000"/>
                  </a:schemeClr>
                </a:solidFill>
                <a:latin typeface="メイリオ" panose="020B0604030504040204" pitchFamily="50" charset="-128"/>
                <a:ea typeface="メイリオ" panose="020B0604030504040204" pitchFamily="50" charset="-128"/>
              </a:rPr>
              <a:t>　</a:t>
            </a:r>
            <a:r>
              <a:rPr lang="ja-JP" altLang="en-US" sz="1200" dirty="0" smtClean="0">
                <a:solidFill>
                  <a:schemeClr val="tx1">
                    <a:lumMod val="75000"/>
                    <a:lumOff val="25000"/>
                  </a:schemeClr>
                </a:solidFill>
                <a:latin typeface="メイリオ" panose="020B0604030504040204" pitchFamily="50" charset="-128"/>
                <a:ea typeface="メイリオ" panose="020B0604030504040204" pitchFamily="50" charset="-128"/>
              </a:rPr>
              <a:t>　　</a:t>
            </a:r>
            <a:r>
              <a:rPr lang="en-US" altLang="ja-JP" sz="1200" dirty="0" smtClean="0">
                <a:solidFill>
                  <a:schemeClr val="tx1">
                    <a:lumMod val="75000"/>
                    <a:lumOff val="25000"/>
                  </a:schemeClr>
                </a:solidFill>
                <a:latin typeface="メイリオ" panose="020B0604030504040204" pitchFamily="50" charset="-128"/>
                <a:ea typeface="メイリオ" panose="020B0604030504040204" pitchFamily="50" charset="-128"/>
              </a:rPr>
              <a:t>※</a:t>
            </a:r>
            <a:r>
              <a:rPr lang="ja-JP" altLang="en-US" sz="1200" dirty="0" smtClean="0">
                <a:solidFill>
                  <a:schemeClr val="tx1">
                    <a:lumMod val="75000"/>
                    <a:lumOff val="25000"/>
                  </a:schemeClr>
                </a:solidFill>
                <a:latin typeface="メイリオ" panose="020B0604030504040204" pitchFamily="50" charset="-128"/>
                <a:ea typeface="メイリオ" panose="020B0604030504040204" pitchFamily="50" charset="-128"/>
              </a:rPr>
              <a:t>センサ本体の</a:t>
            </a:r>
            <a:r>
              <a:rPr lang="en-US" altLang="ja-JP" sz="1200" dirty="0" smtClean="0">
                <a:solidFill>
                  <a:schemeClr val="tx1">
                    <a:lumMod val="75000"/>
                    <a:lumOff val="25000"/>
                  </a:schemeClr>
                </a:solidFill>
                <a:latin typeface="メイリオ" panose="020B0604030504040204" pitchFamily="50" charset="-128"/>
                <a:ea typeface="メイリオ" panose="020B0604030504040204" pitchFamily="50" charset="-128"/>
              </a:rPr>
              <a:t>LED</a:t>
            </a:r>
            <a:r>
              <a:rPr lang="ja-JP" altLang="en-US" sz="1200" dirty="0" smtClean="0">
                <a:solidFill>
                  <a:schemeClr val="tx1">
                    <a:lumMod val="75000"/>
                    <a:lumOff val="25000"/>
                  </a:schemeClr>
                </a:solidFill>
                <a:latin typeface="メイリオ" panose="020B0604030504040204" pitchFamily="50" charset="-128"/>
                <a:ea typeface="メイリオ" panose="020B0604030504040204" pitchFamily="50" charset="-128"/>
              </a:rPr>
              <a:t>は赤色点滅します。</a:t>
            </a:r>
            <a:endParaRPr lang="en-US" altLang="ja-JP" sz="1200" dirty="0">
              <a:solidFill>
                <a:schemeClr val="tx1">
                  <a:lumMod val="75000"/>
                  <a:lumOff val="25000"/>
                </a:schemeClr>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70219517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スマートログ機能</a:t>
            </a:r>
          </a:p>
        </p:txBody>
      </p:sp>
      <p:pic>
        <p:nvPicPr>
          <p:cNvPr id="5" name="図 4"/>
          <p:cNvPicPr>
            <a:picLocks/>
          </p:cNvPicPr>
          <p:nvPr/>
        </p:nvPicPr>
        <p:blipFill>
          <a:blip r:embed="rId2" cstate="print">
            <a:extLst>
              <a:ext uri="{28A0092B-C50C-407E-A947-70E740481C1C}">
                <a14:useLocalDpi xmlns:a14="http://schemas.microsoft.com/office/drawing/2010/main" val="0"/>
              </a:ext>
            </a:extLst>
          </a:blip>
          <a:stretch>
            <a:fillRect/>
          </a:stretch>
        </p:blipFill>
        <p:spPr>
          <a:xfrm>
            <a:off x="4666561" y="1359640"/>
            <a:ext cx="2520000" cy="1440000"/>
          </a:xfrm>
          <a:prstGeom prst="rect">
            <a:avLst/>
          </a:prstGeom>
          <a:ln w="38100">
            <a:solidFill>
              <a:schemeClr val="accent2"/>
            </a:solidFill>
          </a:ln>
        </p:spPr>
      </p:pic>
      <p:pic>
        <p:nvPicPr>
          <p:cNvPr id="6" name="図 5"/>
          <p:cNvPicPr preferRelativeResize="0">
            <a:picLocks/>
          </p:cNvPicPr>
          <p:nvPr/>
        </p:nvPicPr>
        <p:blipFill>
          <a:blip r:embed="rId3" cstate="print">
            <a:extLst>
              <a:ext uri="{28A0092B-C50C-407E-A947-70E740481C1C}">
                <a14:useLocalDpi xmlns:a14="http://schemas.microsoft.com/office/drawing/2010/main" val="0"/>
              </a:ext>
            </a:extLst>
          </a:blip>
          <a:stretch>
            <a:fillRect/>
          </a:stretch>
        </p:blipFill>
        <p:spPr>
          <a:xfrm>
            <a:off x="4672343" y="4802030"/>
            <a:ext cx="2520000" cy="1440000"/>
          </a:xfrm>
          <a:prstGeom prst="rect">
            <a:avLst/>
          </a:prstGeom>
          <a:ln w="38100">
            <a:solidFill>
              <a:schemeClr val="accent4"/>
            </a:solidFill>
          </a:ln>
        </p:spPr>
      </p:pic>
      <p:pic>
        <p:nvPicPr>
          <p:cNvPr id="7" name="図 6"/>
          <p:cNvPicPr preferRelativeResize="0">
            <a:picLocks/>
          </p:cNvPicPr>
          <p:nvPr/>
        </p:nvPicPr>
        <p:blipFill>
          <a:blip r:embed="rId4" cstate="print">
            <a:extLst>
              <a:ext uri="{28A0092B-C50C-407E-A947-70E740481C1C}">
                <a14:useLocalDpi xmlns:a14="http://schemas.microsoft.com/office/drawing/2010/main" val="0"/>
              </a:ext>
            </a:extLst>
          </a:blip>
          <a:stretch>
            <a:fillRect/>
          </a:stretch>
        </p:blipFill>
        <p:spPr>
          <a:xfrm>
            <a:off x="4670559" y="3089398"/>
            <a:ext cx="2520000" cy="1440000"/>
          </a:xfrm>
          <a:prstGeom prst="rect">
            <a:avLst/>
          </a:prstGeom>
          <a:ln w="38100">
            <a:solidFill>
              <a:schemeClr val="accent3"/>
            </a:solidFill>
          </a:ln>
        </p:spPr>
      </p:pic>
      <p:sp>
        <p:nvSpPr>
          <p:cNvPr id="8" name="テキスト ボックス 7"/>
          <p:cNvSpPr txBox="1"/>
          <p:nvPr/>
        </p:nvSpPr>
        <p:spPr>
          <a:xfrm>
            <a:off x="7190559" y="1344556"/>
            <a:ext cx="1534720" cy="1107996"/>
          </a:xfrm>
          <a:prstGeom prst="rect">
            <a:avLst/>
          </a:prstGeom>
          <a:noFill/>
        </p:spPr>
        <p:txBody>
          <a:bodyPr wrap="square" rtlCol="0">
            <a:spAutoFit/>
          </a:bodyPr>
          <a:lstStyle/>
          <a:p>
            <a:r>
              <a:rPr kumimoji="1" lang="ja-JP" altLang="en-US" sz="2400" b="1" dirty="0" smtClean="0">
                <a:solidFill>
                  <a:schemeClr val="accent2"/>
                </a:solidFill>
                <a:latin typeface="メイリオ" panose="020B0604030504040204" pitchFamily="50" charset="-128"/>
                <a:ea typeface="メイリオ" panose="020B0604030504040204" pitchFamily="50" charset="-128"/>
              </a:rPr>
              <a:t>撮影</a:t>
            </a:r>
            <a:endParaRPr kumimoji="1" lang="en-US" altLang="ja-JP" b="1" dirty="0" smtClean="0">
              <a:latin typeface="メイリオ" panose="020B0604030504040204" pitchFamily="50" charset="-128"/>
              <a:ea typeface="メイリオ" panose="020B0604030504040204" pitchFamily="50" charset="-128"/>
            </a:endParaRPr>
          </a:p>
          <a:p>
            <a:r>
              <a:rPr lang="ja-JP" altLang="en-US" dirty="0" smtClean="0">
                <a:latin typeface="メイリオ" panose="020B0604030504040204" pitchFamily="50" charset="-128"/>
                <a:ea typeface="メイリオ" panose="020B0604030504040204" pitchFamily="50" charset="-128"/>
              </a:rPr>
              <a:t>異常状態や定期的な記録に活用いただけます。</a:t>
            </a:r>
            <a:endParaRPr kumimoji="1" lang="ja-JP" altLang="en-US" dirty="0">
              <a:latin typeface="メイリオ" panose="020B0604030504040204" pitchFamily="50" charset="-128"/>
              <a:ea typeface="メイリオ" panose="020B0604030504040204" pitchFamily="50" charset="-128"/>
            </a:endParaRPr>
          </a:p>
        </p:txBody>
      </p:sp>
      <p:sp>
        <p:nvSpPr>
          <p:cNvPr id="9" name="テキスト ボックス 8"/>
          <p:cNvSpPr txBox="1"/>
          <p:nvPr/>
        </p:nvSpPr>
        <p:spPr>
          <a:xfrm>
            <a:off x="7194127" y="4764702"/>
            <a:ext cx="1797833" cy="1107996"/>
          </a:xfrm>
          <a:prstGeom prst="rect">
            <a:avLst/>
          </a:prstGeom>
          <a:noFill/>
        </p:spPr>
        <p:txBody>
          <a:bodyPr wrap="square" rtlCol="0">
            <a:spAutoFit/>
          </a:bodyPr>
          <a:lstStyle/>
          <a:p>
            <a:r>
              <a:rPr lang="ja-JP" altLang="en-US" sz="2400" b="1" dirty="0" smtClean="0">
                <a:solidFill>
                  <a:schemeClr val="accent4"/>
                </a:solidFill>
                <a:latin typeface="メイリオ" panose="020B0604030504040204" pitchFamily="50" charset="-128"/>
                <a:ea typeface="メイリオ" panose="020B0604030504040204" pitchFamily="50" charset="-128"/>
              </a:rPr>
              <a:t>ﾌｫｰﾏｯﾄ作成</a:t>
            </a:r>
            <a:endParaRPr kumimoji="1" lang="en-US" altLang="ja-JP" b="1" dirty="0" smtClean="0">
              <a:solidFill>
                <a:schemeClr val="accent4"/>
              </a:solidFill>
              <a:latin typeface="メイリオ" panose="020B0604030504040204" pitchFamily="50" charset="-128"/>
              <a:ea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rPr>
              <a:t>お客様</a:t>
            </a:r>
            <a:r>
              <a:rPr lang="ja-JP" altLang="en-US" dirty="0" smtClean="0">
                <a:latin typeface="メイリオ" panose="020B0604030504040204" pitchFamily="50" charset="-128"/>
                <a:ea typeface="メイリオ" panose="020B0604030504040204" pitchFamily="50" charset="-128"/>
              </a:rPr>
              <a:t>の点検方法に応じて結果記入欄を編集できます。</a:t>
            </a:r>
            <a:endParaRPr kumimoji="1" lang="ja-JP" altLang="en-US" dirty="0">
              <a:latin typeface="メイリオ" panose="020B0604030504040204" pitchFamily="50" charset="-128"/>
              <a:ea typeface="メイリオ" panose="020B0604030504040204" pitchFamily="50" charset="-128"/>
            </a:endParaRPr>
          </a:p>
        </p:txBody>
      </p:sp>
      <p:sp>
        <p:nvSpPr>
          <p:cNvPr id="10" name="テキスト ボックス 9"/>
          <p:cNvSpPr txBox="1"/>
          <p:nvPr/>
        </p:nvSpPr>
        <p:spPr>
          <a:xfrm>
            <a:off x="7192343" y="3040320"/>
            <a:ext cx="1797833" cy="892552"/>
          </a:xfrm>
          <a:prstGeom prst="rect">
            <a:avLst/>
          </a:prstGeom>
          <a:noFill/>
        </p:spPr>
        <p:txBody>
          <a:bodyPr wrap="square" rtlCol="0">
            <a:spAutoFit/>
          </a:bodyPr>
          <a:lstStyle/>
          <a:p>
            <a:r>
              <a:rPr lang="ja-JP" altLang="en-US" sz="2400" b="1" dirty="0" smtClean="0">
                <a:solidFill>
                  <a:schemeClr val="accent3"/>
                </a:solidFill>
                <a:latin typeface="メイリオ" panose="020B0604030504040204" pitchFamily="50" charset="-128"/>
                <a:ea typeface="メイリオ" panose="020B0604030504040204" pitchFamily="50" charset="-128"/>
              </a:rPr>
              <a:t>ｶﾚﾝﾀﾞｰ表示</a:t>
            </a:r>
            <a:endParaRPr kumimoji="1" lang="en-US" altLang="ja-JP" b="1" dirty="0" smtClean="0">
              <a:solidFill>
                <a:schemeClr val="accent3"/>
              </a:solidFill>
              <a:latin typeface="メイリオ" panose="020B0604030504040204" pitchFamily="50" charset="-128"/>
              <a:ea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rPr>
              <a:t>点検記録</a:t>
            </a:r>
            <a:r>
              <a:rPr lang="ja-JP" altLang="en-US" dirty="0" smtClean="0">
                <a:latin typeface="メイリオ" panose="020B0604030504040204" pitchFamily="50" charset="-128"/>
                <a:ea typeface="メイリオ" panose="020B0604030504040204" pitchFamily="50" charset="-128"/>
              </a:rPr>
              <a:t>を時系列で表示します。</a:t>
            </a:r>
            <a:endParaRPr kumimoji="1" lang="ja-JP" altLang="en-US" dirty="0">
              <a:latin typeface="メイリオ" panose="020B0604030504040204" pitchFamily="50" charset="-128"/>
              <a:ea typeface="メイリオ" panose="020B0604030504040204" pitchFamily="50" charset="-128"/>
            </a:endParaRPr>
          </a:p>
        </p:txBody>
      </p:sp>
      <p:sp>
        <p:nvSpPr>
          <p:cNvPr id="12" name="メモ 11"/>
          <p:cNvSpPr/>
          <p:nvPr/>
        </p:nvSpPr>
        <p:spPr>
          <a:xfrm>
            <a:off x="218114" y="1344556"/>
            <a:ext cx="4194495" cy="2254322"/>
          </a:xfrm>
          <a:prstGeom prst="foldedCorner">
            <a:avLst/>
          </a:prstGeom>
          <a:solidFill>
            <a:schemeClr val="accent5">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buClr>
                <a:schemeClr val="tx1">
                  <a:lumMod val="75000"/>
                  <a:lumOff val="25000"/>
                </a:schemeClr>
              </a:buClr>
            </a:pPr>
            <a:endParaRPr kumimoji="1" lang="en-US" altLang="ja-JP" sz="1800" dirty="0" smtClean="0">
              <a:solidFill>
                <a:schemeClr val="tx1">
                  <a:lumMod val="75000"/>
                  <a:lumOff val="25000"/>
                </a:schemeClr>
              </a:solidFill>
              <a:latin typeface="メイリオ" panose="020B0604030504040204" pitchFamily="50" charset="-128"/>
              <a:ea typeface="メイリオ" panose="020B0604030504040204" pitchFamily="50" charset="-128"/>
            </a:endParaRPr>
          </a:p>
          <a:p>
            <a:pPr>
              <a:buClr>
                <a:schemeClr val="tx1">
                  <a:lumMod val="75000"/>
                  <a:lumOff val="25000"/>
                </a:schemeClr>
              </a:buClr>
            </a:pPr>
            <a:endParaRPr kumimoji="1" lang="en-US" altLang="ja-JP" sz="1800" dirty="0">
              <a:solidFill>
                <a:schemeClr val="tx1">
                  <a:lumMod val="75000"/>
                  <a:lumOff val="25000"/>
                </a:schemeClr>
              </a:solidFill>
              <a:latin typeface="メイリオ" panose="020B0604030504040204" pitchFamily="50" charset="-128"/>
              <a:ea typeface="メイリオ" panose="020B0604030504040204" pitchFamily="50" charset="-128"/>
            </a:endParaRPr>
          </a:p>
          <a:p>
            <a:pPr>
              <a:buClr>
                <a:schemeClr val="tx1">
                  <a:lumMod val="75000"/>
                  <a:lumOff val="25000"/>
                </a:schemeClr>
              </a:buClr>
            </a:pPr>
            <a:endParaRPr kumimoji="1" lang="en-US" altLang="ja-JP" sz="300" dirty="0">
              <a:solidFill>
                <a:schemeClr val="tx1">
                  <a:lumMod val="75000"/>
                  <a:lumOff val="25000"/>
                </a:schemeClr>
              </a:solidFill>
              <a:latin typeface="メイリオ" panose="020B0604030504040204" pitchFamily="50" charset="-128"/>
              <a:ea typeface="メイリオ" panose="020B0604030504040204" pitchFamily="50" charset="-128"/>
            </a:endParaRPr>
          </a:p>
          <a:p>
            <a:pPr marL="285750" indent="-285750">
              <a:buClr>
                <a:schemeClr val="tx1">
                  <a:lumMod val="75000"/>
                  <a:lumOff val="25000"/>
                </a:schemeClr>
              </a:buClr>
              <a:buFont typeface="Wingdings" panose="05000000000000000000" pitchFamily="2" charset="2"/>
              <a:buChar char="n"/>
            </a:pPr>
            <a:r>
              <a:rPr kumimoji="1" lang="en-US" altLang="ja-JP" sz="1800" dirty="0" smtClean="0">
                <a:solidFill>
                  <a:schemeClr val="tx1">
                    <a:lumMod val="75000"/>
                    <a:lumOff val="25000"/>
                  </a:schemeClr>
                </a:solidFill>
                <a:latin typeface="メイリオ" panose="020B0604030504040204" pitchFamily="50" charset="-128"/>
                <a:ea typeface="メイリオ" panose="020B0604030504040204" pitchFamily="50" charset="-128"/>
              </a:rPr>
              <a:t>TR-COM</a:t>
            </a:r>
            <a:r>
              <a:rPr kumimoji="1" lang="ja-JP" altLang="en-US" sz="1800" dirty="0">
                <a:solidFill>
                  <a:schemeClr val="tx1">
                    <a:lumMod val="75000"/>
                    <a:lumOff val="25000"/>
                  </a:schemeClr>
                </a:solidFill>
                <a:latin typeface="メイリオ" panose="020B0604030504040204" pitchFamily="50" charset="-128"/>
                <a:ea typeface="メイリオ" panose="020B0604030504040204" pitchFamily="50" charset="-128"/>
              </a:rPr>
              <a:t>のメモ</a:t>
            </a:r>
            <a:r>
              <a:rPr kumimoji="1" lang="ja-JP" altLang="en-US" sz="1800" dirty="0" smtClean="0">
                <a:solidFill>
                  <a:schemeClr val="tx1">
                    <a:lumMod val="75000"/>
                    <a:lumOff val="25000"/>
                  </a:schemeClr>
                </a:solidFill>
                <a:latin typeface="メイリオ" panose="020B0604030504040204" pitchFamily="50" charset="-128"/>
                <a:ea typeface="メイリオ" panose="020B0604030504040204" pitchFamily="50" charset="-128"/>
              </a:rPr>
              <a:t>機能</a:t>
            </a:r>
            <a:endParaRPr kumimoji="1" lang="en-US" altLang="ja-JP" sz="1800" dirty="0" smtClean="0">
              <a:solidFill>
                <a:schemeClr val="tx1">
                  <a:lumMod val="75000"/>
                  <a:lumOff val="25000"/>
                </a:schemeClr>
              </a:solidFill>
              <a:latin typeface="メイリオ" panose="020B0604030504040204" pitchFamily="50" charset="-128"/>
              <a:ea typeface="メイリオ" panose="020B0604030504040204" pitchFamily="50" charset="-128"/>
            </a:endParaRPr>
          </a:p>
          <a:p>
            <a:pPr marL="285750" indent="-285750">
              <a:buClr>
                <a:schemeClr val="tx1">
                  <a:lumMod val="75000"/>
                  <a:lumOff val="25000"/>
                </a:schemeClr>
              </a:buClr>
              <a:buFont typeface="Wingdings" panose="05000000000000000000" pitchFamily="2" charset="2"/>
              <a:buChar char="n"/>
            </a:pPr>
            <a:r>
              <a:rPr kumimoji="1" lang="ja-JP" altLang="en-US" sz="1800" dirty="0" smtClean="0">
                <a:solidFill>
                  <a:schemeClr val="tx1">
                    <a:lumMod val="75000"/>
                    <a:lumOff val="25000"/>
                  </a:schemeClr>
                </a:solidFill>
                <a:latin typeface="メイリオ" panose="020B0604030504040204" pitchFamily="50" charset="-128"/>
                <a:ea typeface="メイリオ" panose="020B0604030504040204" pitchFamily="50" charset="-128"/>
              </a:rPr>
              <a:t>点検</a:t>
            </a:r>
            <a:r>
              <a:rPr kumimoji="1" lang="ja-JP" altLang="en-US" sz="1800" dirty="0">
                <a:solidFill>
                  <a:schemeClr val="tx1">
                    <a:lumMod val="75000"/>
                    <a:lumOff val="25000"/>
                  </a:schemeClr>
                </a:solidFill>
                <a:latin typeface="メイリオ" panose="020B0604030504040204" pitchFamily="50" charset="-128"/>
                <a:ea typeface="メイリオ" panose="020B0604030504040204" pitchFamily="50" charset="-128"/>
              </a:rPr>
              <a:t>時の状況をかんたん</a:t>
            </a:r>
            <a:r>
              <a:rPr kumimoji="1" lang="ja-JP" altLang="en-US" sz="1800" dirty="0" smtClean="0">
                <a:solidFill>
                  <a:schemeClr val="tx1">
                    <a:lumMod val="75000"/>
                    <a:lumOff val="25000"/>
                  </a:schemeClr>
                </a:solidFill>
                <a:latin typeface="メイリオ" panose="020B0604030504040204" pitchFamily="50" charset="-128"/>
                <a:ea typeface="メイリオ" panose="020B0604030504040204" pitchFamily="50" charset="-128"/>
              </a:rPr>
              <a:t>入力</a:t>
            </a:r>
            <a:endParaRPr kumimoji="1" lang="en-US" altLang="ja-JP" sz="1800" dirty="0" smtClean="0">
              <a:solidFill>
                <a:schemeClr val="tx1">
                  <a:lumMod val="75000"/>
                  <a:lumOff val="25000"/>
                </a:schemeClr>
              </a:solidFill>
              <a:latin typeface="メイリオ" panose="020B0604030504040204" pitchFamily="50" charset="-128"/>
              <a:ea typeface="メイリオ" panose="020B0604030504040204" pitchFamily="50" charset="-128"/>
            </a:endParaRPr>
          </a:p>
          <a:p>
            <a:pPr marL="285750" indent="-285750">
              <a:buClr>
                <a:schemeClr val="tx1">
                  <a:lumMod val="75000"/>
                  <a:lumOff val="25000"/>
                </a:schemeClr>
              </a:buClr>
              <a:buFont typeface="Wingdings" panose="05000000000000000000" pitchFamily="2" charset="2"/>
              <a:buChar char="n"/>
            </a:pPr>
            <a:r>
              <a:rPr kumimoji="1" lang="ja-JP" altLang="en-US" sz="1800" dirty="0" smtClean="0">
                <a:solidFill>
                  <a:schemeClr val="tx1">
                    <a:lumMod val="75000"/>
                    <a:lumOff val="25000"/>
                  </a:schemeClr>
                </a:solidFill>
                <a:latin typeface="メイリオ" panose="020B0604030504040204" pitchFamily="50" charset="-128"/>
                <a:ea typeface="メイリオ" panose="020B0604030504040204" pitchFamily="50" charset="-128"/>
              </a:rPr>
              <a:t>カレンダー</a:t>
            </a:r>
            <a:r>
              <a:rPr kumimoji="1" lang="ja-JP" altLang="en-US" sz="1800" dirty="0">
                <a:solidFill>
                  <a:schemeClr val="tx1">
                    <a:lumMod val="75000"/>
                    <a:lumOff val="25000"/>
                  </a:schemeClr>
                </a:solidFill>
                <a:latin typeface="メイリオ" panose="020B0604030504040204" pitchFamily="50" charset="-128"/>
                <a:ea typeface="メイリオ" panose="020B0604030504040204" pitchFamily="50" charset="-128"/>
              </a:rPr>
              <a:t>から点検記録</a:t>
            </a:r>
            <a:r>
              <a:rPr kumimoji="1" lang="ja-JP" altLang="en-US" sz="1800" dirty="0" smtClean="0">
                <a:solidFill>
                  <a:schemeClr val="tx1">
                    <a:lumMod val="75000"/>
                    <a:lumOff val="25000"/>
                  </a:schemeClr>
                </a:solidFill>
                <a:latin typeface="メイリオ" panose="020B0604030504040204" pitchFamily="50" charset="-128"/>
                <a:ea typeface="メイリオ" panose="020B0604030504040204" pitchFamily="50" charset="-128"/>
              </a:rPr>
              <a:t>を検索</a:t>
            </a:r>
            <a:endParaRPr kumimoji="1" lang="en-US" altLang="ja-JP" sz="1800" dirty="0" smtClean="0">
              <a:solidFill>
                <a:schemeClr val="tx1">
                  <a:lumMod val="75000"/>
                  <a:lumOff val="25000"/>
                </a:schemeClr>
              </a:solidFill>
              <a:latin typeface="メイリオ" panose="020B0604030504040204" pitchFamily="50" charset="-128"/>
              <a:ea typeface="メイリオ" panose="020B0604030504040204" pitchFamily="50" charset="-128"/>
            </a:endParaRPr>
          </a:p>
          <a:p>
            <a:pPr marL="285750" indent="-285750">
              <a:buClr>
                <a:schemeClr val="tx1">
                  <a:lumMod val="75000"/>
                  <a:lumOff val="25000"/>
                </a:schemeClr>
              </a:buClr>
              <a:buFont typeface="Wingdings" panose="05000000000000000000" pitchFamily="2" charset="2"/>
              <a:buChar char="n"/>
            </a:pPr>
            <a:r>
              <a:rPr kumimoji="1" lang="ja-JP" altLang="en-US" sz="1800" dirty="0" smtClean="0">
                <a:solidFill>
                  <a:schemeClr val="tx1">
                    <a:lumMod val="75000"/>
                    <a:lumOff val="25000"/>
                  </a:schemeClr>
                </a:solidFill>
                <a:latin typeface="メイリオ" panose="020B0604030504040204" pitchFamily="50" charset="-128"/>
                <a:ea typeface="メイリオ" panose="020B0604030504040204" pitchFamily="50" charset="-128"/>
              </a:rPr>
              <a:t>点検</a:t>
            </a:r>
            <a:r>
              <a:rPr kumimoji="1" lang="ja-JP" altLang="en-US" sz="1800" dirty="0">
                <a:solidFill>
                  <a:schemeClr val="tx1">
                    <a:lumMod val="75000"/>
                    <a:lumOff val="25000"/>
                  </a:schemeClr>
                </a:solidFill>
                <a:latin typeface="メイリオ" panose="020B0604030504040204" pitchFamily="50" charset="-128"/>
                <a:ea typeface="メイリオ" panose="020B0604030504040204" pitchFamily="50" charset="-128"/>
              </a:rPr>
              <a:t>項目を自由に設定可能</a:t>
            </a:r>
          </a:p>
          <a:p>
            <a:pPr>
              <a:buClr>
                <a:schemeClr val="tx1">
                  <a:lumMod val="75000"/>
                  <a:lumOff val="25000"/>
                </a:schemeClr>
              </a:buClr>
            </a:pPr>
            <a:r>
              <a:rPr kumimoji="1" lang="ja-JP" altLang="en-US" sz="1800" dirty="0" smtClean="0">
                <a:solidFill>
                  <a:schemeClr val="tx1">
                    <a:lumMod val="75000"/>
                    <a:lumOff val="25000"/>
                  </a:schemeClr>
                </a:solidFill>
                <a:latin typeface="メイリオ" panose="020B0604030504040204" pitchFamily="50" charset="-128"/>
                <a:ea typeface="メイリオ" panose="020B0604030504040204" pitchFamily="50" charset="-128"/>
              </a:rPr>
              <a:t>  （</a:t>
            </a:r>
            <a:r>
              <a:rPr kumimoji="1" lang="ja-JP" altLang="en-US" sz="1800" dirty="0">
                <a:solidFill>
                  <a:schemeClr val="tx1">
                    <a:lumMod val="75000"/>
                    <a:lumOff val="25000"/>
                  </a:schemeClr>
                </a:solidFill>
                <a:latin typeface="メイリオ" panose="020B0604030504040204" pitchFamily="50" charset="-128"/>
                <a:ea typeface="メイリオ" panose="020B0604030504040204" pitchFamily="50" charset="-128"/>
              </a:rPr>
              <a:t>フォーマット作成機能</a:t>
            </a:r>
            <a:r>
              <a:rPr kumimoji="1" lang="ja-JP" altLang="en-US" sz="1800" dirty="0" smtClean="0">
                <a:solidFill>
                  <a:schemeClr val="tx1">
                    <a:lumMod val="75000"/>
                    <a:lumOff val="25000"/>
                  </a:schemeClr>
                </a:solidFill>
                <a:latin typeface="メイリオ" panose="020B0604030504040204" pitchFamily="50" charset="-128"/>
                <a:ea typeface="メイリオ" panose="020B0604030504040204" pitchFamily="50" charset="-128"/>
              </a:rPr>
              <a:t>）</a:t>
            </a:r>
            <a:endParaRPr kumimoji="1" lang="ja-JP" altLang="en-US" sz="1800" dirty="0">
              <a:solidFill>
                <a:schemeClr val="tx1">
                  <a:lumMod val="75000"/>
                  <a:lumOff val="25000"/>
                </a:schemeClr>
              </a:solidFill>
              <a:latin typeface="メイリオ" panose="020B0604030504040204" pitchFamily="50" charset="-128"/>
              <a:ea typeface="メイリオ" panose="020B0604030504040204" pitchFamily="50" charset="-128"/>
            </a:endParaRPr>
          </a:p>
        </p:txBody>
      </p:sp>
      <p:sp>
        <p:nvSpPr>
          <p:cNvPr id="14" name="テキスト ボックス 13"/>
          <p:cNvSpPr txBox="1"/>
          <p:nvPr/>
        </p:nvSpPr>
        <p:spPr>
          <a:xfrm>
            <a:off x="218114" y="1459278"/>
            <a:ext cx="4194495" cy="430887"/>
          </a:xfrm>
          <a:prstGeom prst="rect">
            <a:avLst/>
          </a:prstGeom>
          <a:noFill/>
        </p:spPr>
        <p:txBody>
          <a:bodyPr wrap="square" rtlCol="0">
            <a:spAutoFit/>
          </a:bodyPr>
          <a:lstStyle/>
          <a:p>
            <a:pPr algn="ctr"/>
            <a:r>
              <a:rPr kumimoji="1" lang="ja-JP" altLang="en-US" sz="2200" b="1" dirty="0">
                <a:solidFill>
                  <a:schemeClr val="accent2"/>
                </a:solidFill>
                <a:latin typeface="メイリオ" panose="020B0604030504040204" pitchFamily="50" charset="-128"/>
                <a:ea typeface="メイリオ" panose="020B0604030504040204" pitchFamily="50" charset="-128"/>
              </a:rPr>
              <a:t>「点検記録を埋もれさせない」</a:t>
            </a:r>
          </a:p>
        </p:txBody>
      </p:sp>
      <p:pic>
        <p:nvPicPr>
          <p:cNvPr id="205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8114" y="3707934"/>
            <a:ext cx="4219853" cy="29940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6" descr="C:\Users\H5424\AppData\Local\Microsoft\Windows\INetCache\IE\5E567KW6\220px-IPhone_XR_Blue.svg[1].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36026" y="4989642"/>
            <a:ext cx="966423" cy="1712298"/>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694896" y="5108684"/>
            <a:ext cx="857202" cy="15246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5" name="Google Shape;72;p2"/>
          <p:cNvSpPr txBox="1">
            <a:spLocks noGrp="1"/>
          </p:cNvSpPr>
          <p:nvPr>
            <p:ph type="sldNum" idx="12"/>
          </p:nvPr>
        </p:nvSpPr>
        <p:spPr>
          <a:xfrm>
            <a:off x="8048624" y="6610350"/>
            <a:ext cx="1057275" cy="24765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ltLang="ja-JP">
                <a:latin typeface="Meiryo"/>
                <a:ea typeface="Meiryo"/>
                <a:cs typeface="Meiryo"/>
                <a:sym typeface="Meiryo"/>
              </a:rPr>
              <a:t>6</a:t>
            </a:fld>
            <a:endParaRPr>
              <a:latin typeface="Meiryo"/>
              <a:ea typeface="Meiryo"/>
              <a:cs typeface="Meiryo"/>
              <a:sym typeface="Meiryo"/>
            </a:endParaRPr>
          </a:p>
        </p:txBody>
      </p:sp>
    </p:spTree>
    <p:extLst>
      <p:ext uri="{BB962C8B-B14F-4D97-AF65-F5344CB8AC3E}">
        <p14:creationId xmlns:p14="http://schemas.microsoft.com/office/powerpoint/2010/main" val="237027232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ja-JP" altLang="en-US" dirty="0" smtClean="0"/>
              <a:t>振動センサの設置イメージ</a:t>
            </a:r>
            <a:endParaRPr kumimoji="1" lang="ja-JP" altLang="en-US" dirty="0"/>
          </a:p>
        </p:txBody>
      </p:sp>
      <p:pic>
        <p:nvPicPr>
          <p:cNvPr id="1026" name="Picture 2" descr="C:\Users\H5424\Pictures\iCloud Photos\Downloads\IMG_4435.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3115"/>
          <a:stretch/>
        </p:blipFill>
        <p:spPr bwMode="auto">
          <a:xfrm rot="5400000">
            <a:off x="4211037" y="1688437"/>
            <a:ext cx="4884690" cy="4216517"/>
          </a:xfrm>
          <a:prstGeom prst="rect">
            <a:avLst/>
          </a:prstGeom>
          <a:noFill/>
          <a:extLst>
            <a:ext uri="{909E8E84-426E-40DD-AFC4-6F175D3DCCD1}">
              <a14:hiddenFill xmlns:a14="http://schemas.microsoft.com/office/drawing/2010/main">
                <a:solidFill>
                  <a:srgbClr val="FFFFFF"/>
                </a:solidFill>
              </a14:hiddenFill>
            </a:ext>
          </a:extLst>
        </p:spPr>
      </p:pic>
      <p:sp>
        <p:nvSpPr>
          <p:cNvPr id="5" name="左矢印 4"/>
          <p:cNvSpPr/>
          <p:nvPr/>
        </p:nvSpPr>
        <p:spPr>
          <a:xfrm rot="19964703">
            <a:off x="7254815" y="4011283"/>
            <a:ext cx="319178" cy="301925"/>
          </a:xfrm>
          <a:prstGeom prst="lef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左矢印 7"/>
          <p:cNvSpPr/>
          <p:nvPr/>
        </p:nvSpPr>
        <p:spPr>
          <a:xfrm rot="19964703">
            <a:off x="7470132" y="3001994"/>
            <a:ext cx="319178" cy="301925"/>
          </a:xfrm>
          <a:prstGeom prst="lef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Google Shape;72;p2"/>
          <p:cNvSpPr txBox="1">
            <a:spLocks noGrp="1"/>
          </p:cNvSpPr>
          <p:nvPr>
            <p:ph type="sldNum" idx="12"/>
          </p:nvPr>
        </p:nvSpPr>
        <p:spPr>
          <a:xfrm>
            <a:off x="8048624" y="6610350"/>
            <a:ext cx="1057275" cy="24765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ltLang="ja-JP">
                <a:latin typeface="Meiryo"/>
                <a:ea typeface="Meiryo"/>
                <a:cs typeface="Meiryo"/>
                <a:sym typeface="Meiryo"/>
              </a:rPr>
              <a:t>7</a:t>
            </a:fld>
            <a:endParaRPr>
              <a:latin typeface="Meiryo"/>
              <a:ea typeface="Meiryo"/>
              <a:cs typeface="Meiryo"/>
              <a:sym typeface="Meiryo"/>
            </a:endParaRPr>
          </a:p>
        </p:txBody>
      </p:sp>
      <p:pic>
        <p:nvPicPr>
          <p:cNvPr id="10" name="Picture 2"/>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0" b="100000" l="0" r="100000">
                        <a14:foregroundMark x1="18240" y1="7332" x2="61718" y2="8346"/>
                        <a14:foregroundMark x1="13468" y1="2106" x2="87381" y2="2106"/>
                        <a14:foregroundMark x1="16649" y1="3276" x2="84730" y2="3276"/>
                        <a14:foregroundMark x1="28526" y1="81669" x2="55673" y2="92512"/>
                        <a14:foregroundMark x1="68081" y1="90952" x2="25133" y2="91732"/>
                        <a14:foregroundMark x1="24072" y1="93838" x2="28844" y2="76989"/>
                        <a14:backgroundMark x1="96288" y1="65367" x2="98727" y2="22699"/>
                        <a14:backgroundMark x1="98727" y1="22465" x2="99470" y2="11622"/>
                      </a14:backgroundRemoval>
                    </a14:imgEffect>
                    <a14:imgEffect>
                      <a14:sharpenSoften amount="50000"/>
                    </a14:imgEffect>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1567837" y="1664165"/>
            <a:ext cx="1494335" cy="20315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6584" y="4295761"/>
            <a:ext cx="3476840" cy="19432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5698616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pic>
        <p:nvPicPr>
          <p:cNvPr id="19" name="Picture 6"/>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25000"/>
                    </a14:imgEffect>
                    <a14:imgEffect>
                      <a14:brightnessContrast contrast="20000"/>
                    </a14:imgEffect>
                  </a14:imgLayer>
                </a14:imgProps>
              </a:ext>
              <a:ext uri="{28A0092B-C50C-407E-A947-70E740481C1C}">
                <a14:useLocalDpi xmlns:a14="http://schemas.microsoft.com/office/drawing/2010/main" val="0"/>
              </a:ext>
            </a:extLst>
          </a:blip>
          <a:srcRect/>
          <a:stretch>
            <a:fillRect/>
          </a:stretch>
        </p:blipFill>
        <p:spPr bwMode="auto">
          <a:xfrm>
            <a:off x="5133975" y="1355125"/>
            <a:ext cx="1121422" cy="1340450"/>
          </a:xfrm>
          <a:prstGeom prst="rect">
            <a:avLst/>
          </a:prstGeom>
          <a:noFill/>
          <a:ln>
            <a:noFill/>
          </a:ln>
          <a:effectLst>
            <a:outerShdw blurRad="50800" dist="38100" dir="5400000" algn="t"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5" name="Google Shape;135;p4"/>
          <p:cNvSpPr txBox="1">
            <a:spLocks noGrp="1"/>
          </p:cNvSpPr>
          <p:nvPr>
            <p:ph type="title"/>
          </p:nvPr>
        </p:nvSpPr>
        <p:spPr>
          <a:xfrm>
            <a:off x="457200" y="472121"/>
            <a:ext cx="8229600" cy="668098"/>
          </a:xfrm>
          <a:prstGeom prst="rect">
            <a:avLst/>
          </a:prstGeom>
          <a:noFill/>
          <a:ln>
            <a:noFill/>
          </a:ln>
        </p:spPr>
        <p:txBody>
          <a:bodyPr spcFirstLastPara="1" wrap="square" lIns="91425" tIns="45700" rIns="91425" bIns="45700" anchor="b" anchorCtr="0">
            <a:normAutofit/>
          </a:bodyPr>
          <a:lstStyle/>
          <a:p>
            <a:pPr marL="457200" lvl="0" indent="-457200"/>
            <a:r>
              <a:rPr lang="ja-JP" altLang="en-US" dirty="0" smtClean="0">
                <a:solidFill>
                  <a:schemeClr val="accent1"/>
                </a:solidFill>
              </a:rPr>
              <a:t>センサー仕様</a:t>
            </a:r>
            <a:endParaRPr dirty="0">
              <a:solidFill>
                <a:schemeClr val="accent1"/>
              </a:solidFill>
            </a:endParaRPr>
          </a:p>
        </p:txBody>
      </p:sp>
      <p:sp>
        <p:nvSpPr>
          <p:cNvPr id="139" name="Google Shape;139;p4"/>
          <p:cNvSpPr txBox="1"/>
          <p:nvPr/>
        </p:nvSpPr>
        <p:spPr>
          <a:xfrm>
            <a:off x="7213600" y="6545943"/>
            <a:ext cx="184731"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aphicFrame>
        <p:nvGraphicFramePr>
          <p:cNvPr id="145" name="Google Shape;145;p4"/>
          <p:cNvGraphicFramePr/>
          <p:nvPr>
            <p:extLst>
              <p:ext uri="{D42A27DB-BD31-4B8C-83A1-F6EECF244321}">
                <p14:modId xmlns:p14="http://schemas.microsoft.com/office/powerpoint/2010/main" val="2686701697"/>
              </p:ext>
            </p:extLst>
          </p:nvPr>
        </p:nvGraphicFramePr>
        <p:xfrm>
          <a:off x="1130900" y="2822178"/>
          <a:ext cx="6946300" cy="3139256"/>
        </p:xfrm>
        <a:graphic>
          <a:graphicData uri="http://schemas.openxmlformats.org/drawingml/2006/table">
            <a:tbl>
              <a:tblPr firstRow="1" firstCol="1">
                <a:tableStyleId>{8A107856-5554-42FB-B03E-39F5DBC370BA}</a:tableStyleId>
              </a:tblPr>
              <a:tblGrid>
                <a:gridCol w="1177625"/>
                <a:gridCol w="1177625"/>
                <a:gridCol w="4591050"/>
              </a:tblGrid>
              <a:tr h="392407">
                <a:tc gridSpan="2">
                  <a:txBody>
                    <a:bodyPr/>
                    <a:lstStyle/>
                    <a:p>
                      <a:pPr marL="0" marR="0" lvl="0" indent="0" algn="l" rtl="0">
                        <a:spcBef>
                          <a:spcPts val="0"/>
                        </a:spcBef>
                        <a:spcAft>
                          <a:spcPts val="0"/>
                        </a:spcAft>
                        <a:buNone/>
                      </a:pPr>
                      <a:r>
                        <a:rPr lang="ja-JP" sz="1400" u="none" strike="noStrike" cap="none" dirty="0">
                          <a:solidFill>
                            <a:schemeClr val="bg1"/>
                          </a:solidFill>
                          <a:latin typeface="メイリオ" panose="020B0604030504040204" pitchFamily="50" charset="-128"/>
                          <a:ea typeface="メイリオ" panose="020B0604030504040204" pitchFamily="50" charset="-128"/>
                          <a:sym typeface="Meiryo"/>
                        </a:rPr>
                        <a:t>　</a:t>
                      </a:r>
                      <a:endParaRPr sz="1400" b="0" i="0" u="none" strike="noStrike" cap="none" dirty="0">
                        <a:solidFill>
                          <a:schemeClr val="bg1"/>
                        </a:solidFill>
                        <a:latin typeface="メイリオ" panose="020B0604030504040204" pitchFamily="50" charset="-128"/>
                        <a:ea typeface="メイリオ" panose="020B0604030504040204" pitchFamily="50" charset="-128"/>
                        <a:cs typeface="Meiryo"/>
                        <a:sym typeface="Meiryo"/>
                      </a:endParaRPr>
                    </a:p>
                  </a:txBody>
                  <a:tcPr marL="9525" marR="9525" marT="9525" marB="0" anchor="ctr">
                    <a:lnL w="12700" cap="flat" cmpd="sng" algn="ctr">
                      <a:solidFill>
                        <a:schemeClr val="accent4">
                          <a:lumMod val="60000"/>
                          <a:lumOff val="40000"/>
                        </a:schemeClr>
                      </a:solidFill>
                      <a:prstDash val="solid"/>
                      <a:round/>
                      <a:headEnd type="none" w="med" len="med"/>
                      <a:tailEnd type="none" w="med" len="med"/>
                    </a:lnL>
                    <a:lnR w="12700" cap="flat" cmpd="sng" algn="ctr">
                      <a:solidFill>
                        <a:schemeClr val="accent4">
                          <a:lumMod val="60000"/>
                          <a:lumOff val="40000"/>
                        </a:schemeClr>
                      </a:solidFill>
                      <a:prstDash val="solid"/>
                      <a:round/>
                      <a:headEnd type="none" w="med" len="med"/>
                      <a:tailEnd type="none" w="med" len="med"/>
                    </a:lnR>
                    <a:lnT w="12700" cap="flat" cmpd="sng" algn="ctr">
                      <a:solidFill>
                        <a:schemeClr val="accent4">
                          <a:lumMod val="60000"/>
                          <a:lumOff val="40000"/>
                        </a:schemeClr>
                      </a:solidFill>
                      <a:prstDash val="solid"/>
                      <a:round/>
                      <a:headEnd type="none" w="med" len="med"/>
                      <a:tailEnd type="none" w="med" len="med"/>
                    </a:lnT>
                    <a:lnB w="12700" cap="flat" cmpd="sng" algn="ctr">
                      <a:solidFill>
                        <a:schemeClr val="accent4">
                          <a:lumMod val="60000"/>
                          <a:lumOff val="40000"/>
                        </a:schemeClr>
                      </a:solidFill>
                      <a:prstDash val="solid"/>
                      <a:round/>
                      <a:headEnd type="none" w="med" len="med"/>
                      <a:tailEnd type="none" w="med" len="med"/>
                    </a:lnB>
                    <a:solidFill>
                      <a:schemeClr val="accent4"/>
                    </a:solidFill>
                  </a:tcPr>
                </a:tc>
                <a:tc hMerge="1">
                  <a:txBody>
                    <a:bodyPr/>
                    <a:lstStyle/>
                    <a:p>
                      <a:pPr marL="0" marR="0" lvl="0" indent="0" algn="ctr" rtl="0">
                        <a:spcBef>
                          <a:spcPts val="0"/>
                        </a:spcBef>
                        <a:spcAft>
                          <a:spcPts val="0"/>
                        </a:spcAft>
                        <a:buNone/>
                      </a:pPr>
                      <a:endParaRPr sz="1400" b="0" i="0" u="none" strike="noStrike" cap="none" dirty="0">
                        <a:solidFill>
                          <a:schemeClr val="tx1"/>
                        </a:solidFill>
                        <a:latin typeface="メイリオ" panose="020B0604030504040204" pitchFamily="50" charset="-128"/>
                        <a:ea typeface="メイリオ" panose="020B0604030504040204" pitchFamily="50" charset="-128"/>
                        <a:cs typeface="Meiryo"/>
                        <a:sym typeface="Meiryo"/>
                      </a:endParaRPr>
                    </a:p>
                  </a:txBody>
                  <a:tcPr marL="9525" marR="9525" marT="9525" marB="0" anchor="ctr"/>
                </a:tc>
                <a:tc>
                  <a:txBody>
                    <a:bodyPr/>
                    <a:lstStyle/>
                    <a:p>
                      <a:pPr marL="0" marR="0" lvl="0" indent="0" algn="ctr" rtl="0">
                        <a:spcBef>
                          <a:spcPts val="0"/>
                        </a:spcBef>
                        <a:spcAft>
                          <a:spcPts val="0"/>
                        </a:spcAft>
                        <a:buNone/>
                      </a:pPr>
                      <a:r>
                        <a:rPr lang="en-US" sz="1400" u="none" strike="noStrike" cap="none" dirty="0" smtClean="0">
                          <a:solidFill>
                            <a:schemeClr val="bg1"/>
                          </a:solidFill>
                          <a:latin typeface="メイリオ" panose="020B0604030504040204" pitchFamily="50" charset="-128"/>
                          <a:ea typeface="メイリオ" panose="020B0604030504040204" pitchFamily="50" charset="-128"/>
                          <a:sym typeface="Meiryo"/>
                        </a:rPr>
                        <a:t>b-Monitor2</a:t>
                      </a:r>
                      <a:endParaRPr sz="1400" b="0" i="0" u="none" strike="noStrike" cap="none" dirty="0">
                        <a:solidFill>
                          <a:schemeClr val="bg1"/>
                        </a:solidFill>
                        <a:latin typeface="メイリオ" panose="020B0604030504040204" pitchFamily="50" charset="-128"/>
                        <a:ea typeface="メイリオ" panose="020B0604030504040204" pitchFamily="50" charset="-128"/>
                        <a:cs typeface="Meiryo"/>
                        <a:sym typeface="Meiryo"/>
                      </a:endParaRPr>
                    </a:p>
                  </a:txBody>
                  <a:tcPr marL="9525" marR="9525" marT="9525" marB="0" anchor="ctr">
                    <a:lnL w="12700" cap="flat" cmpd="sng" algn="ctr">
                      <a:solidFill>
                        <a:schemeClr val="accent4">
                          <a:lumMod val="60000"/>
                          <a:lumOff val="40000"/>
                        </a:schemeClr>
                      </a:solidFill>
                      <a:prstDash val="solid"/>
                      <a:round/>
                      <a:headEnd type="none" w="med" len="med"/>
                      <a:tailEnd type="none" w="med" len="med"/>
                    </a:lnL>
                    <a:lnR w="12700" cap="flat" cmpd="sng" algn="ctr">
                      <a:solidFill>
                        <a:schemeClr val="accent4">
                          <a:lumMod val="60000"/>
                          <a:lumOff val="40000"/>
                        </a:schemeClr>
                      </a:solidFill>
                      <a:prstDash val="solid"/>
                      <a:round/>
                      <a:headEnd type="none" w="med" len="med"/>
                      <a:tailEnd type="none" w="med" len="med"/>
                    </a:lnR>
                    <a:lnT w="12700" cap="flat" cmpd="sng" algn="ctr">
                      <a:solidFill>
                        <a:schemeClr val="accent4">
                          <a:lumMod val="60000"/>
                          <a:lumOff val="40000"/>
                        </a:schemeClr>
                      </a:solidFill>
                      <a:prstDash val="solid"/>
                      <a:round/>
                      <a:headEnd type="none" w="med" len="med"/>
                      <a:tailEnd type="none" w="med" len="med"/>
                    </a:lnT>
                    <a:lnB w="12700" cap="flat" cmpd="sng" algn="ctr">
                      <a:solidFill>
                        <a:schemeClr val="accent4">
                          <a:lumMod val="60000"/>
                          <a:lumOff val="40000"/>
                        </a:schemeClr>
                      </a:solidFill>
                      <a:prstDash val="solid"/>
                      <a:round/>
                      <a:headEnd type="none" w="med" len="med"/>
                      <a:tailEnd type="none" w="med" len="med"/>
                    </a:lnB>
                    <a:solidFill>
                      <a:schemeClr val="accent4"/>
                    </a:solidFill>
                  </a:tcPr>
                </a:tc>
              </a:tr>
              <a:tr h="392407">
                <a:tc gridSpan="2">
                  <a:txBody>
                    <a:bodyPr/>
                    <a:lstStyle/>
                    <a:p>
                      <a:pPr marL="0" marR="0" lvl="0" indent="0" algn="ctr" rtl="0">
                        <a:spcBef>
                          <a:spcPts val="0"/>
                        </a:spcBef>
                        <a:spcAft>
                          <a:spcPts val="0"/>
                        </a:spcAft>
                        <a:buNone/>
                      </a:pPr>
                      <a:r>
                        <a:rPr lang="ja-JP" sz="1400" u="none" strike="noStrike" cap="none" dirty="0">
                          <a:solidFill>
                            <a:schemeClr val="bg1"/>
                          </a:solidFill>
                          <a:latin typeface="メイリオ" panose="020B0604030504040204" pitchFamily="50" charset="-128"/>
                          <a:ea typeface="メイリオ" panose="020B0604030504040204" pitchFamily="50" charset="-128"/>
                          <a:sym typeface="Meiryo"/>
                        </a:rPr>
                        <a:t>適用</a:t>
                      </a:r>
                      <a:endParaRPr sz="1400" b="0" i="0" u="none" strike="noStrike" cap="none" dirty="0">
                        <a:solidFill>
                          <a:schemeClr val="bg1"/>
                        </a:solidFill>
                        <a:latin typeface="メイリオ" panose="020B0604030504040204" pitchFamily="50" charset="-128"/>
                        <a:ea typeface="メイリオ" panose="020B0604030504040204" pitchFamily="50" charset="-128"/>
                        <a:cs typeface="Meiryo"/>
                        <a:sym typeface="Meiryo"/>
                      </a:endParaRPr>
                    </a:p>
                  </a:txBody>
                  <a:tcPr marL="9525" marR="9525" marT="9525" marB="0" anchor="ctr">
                    <a:lnL w="12700" cap="flat" cmpd="sng" algn="ctr">
                      <a:solidFill>
                        <a:schemeClr val="accent4">
                          <a:lumMod val="60000"/>
                          <a:lumOff val="40000"/>
                        </a:schemeClr>
                      </a:solidFill>
                      <a:prstDash val="solid"/>
                      <a:round/>
                      <a:headEnd type="none" w="med" len="med"/>
                      <a:tailEnd type="none" w="med" len="med"/>
                    </a:lnL>
                    <a:lnR w="12700" cap="flat" cmpd="sng" algn="ctr">
                      <a:solidFill>
                        <a:schemeClr val="accent4">
                          <a:lumMod val="60000"/>
                          <a:lumOff val="40000"/>
                        </a:schemeClr>
                      </a:solidFill>
                      <a:prstDash val="solid"/>
                      <a:round/>
                      <a:headEnd type="none" w="med" len="med"/>
                      <a:tailEnd type="none" w="med" len="med"/>
                    </a:lnR>
                    <a:lnT w="12700" cap="flat" cmpd="sng" algn="ctr">
                      <a:solidFill>
                        <a:schemeClr val="accent4">
                          <a:lumMod val="60000"/>
                          <a:lumOff val="40000"/>
                        </a:schemeClr>
                      </a:solidFill>
                      <a:prstDash val="solid"/>
                      <a:round/>
                      <a:headEnd type="none" w="med" len="med"/>
                      <a:tailEnd type="none" w="med" len="med"/>
                    </a:lnT>
                    <a:lnB w="12700" cap="flat" cmpd="sng" algn="ctr">
                      <a:solidFill>
                        <a:schemeClr val="accent4">
                          <a:lumMod val="60000"/>
                          <a:lumOff val="40000"/>
                        </a:schemeClr>
                      </a:solidFill>
                      <a:prstDash val="solid"/>
                      <a:round/>
                      <a:headEnd type="none" w="med" len="med"/>
                      <a:tailEnd type="none" w="med" len="med"/>
                    </a:lnB>
                    <a:solidFill>
                      <a:schemeClr val="accent4"/>
                    </a:solidFill>
                  </a:tcPr>
                </a:tc>
                <a:tc hMerge="1">
                  <a:txBody>
                    <a:bodyPr/>
                    <a:lstStyle/>
                    <a:p>
                      <a:pPr marL="0" marR="0" lvl="0" indent="0" algn="l" rtl="0">
                        <a:spcBef>
                          <a:spcPts val="0"/>
                        </a:spcBef>
                        <a:spcAft>
                          <a:spcPts val="0"/>
                        </a:spcAft>
                        <a:buNone/>
                      </a:pPr>
                      <a:endParaRPr sz="1400" b="0" i="0" u="none" strike="noStrike" cap="none" dirty="0">
                        <a:solidFill>
                          <a:schemeClr val="tx1"/>
                        </a:solidFill>
                        <a:latin typeface="メイリオ" panose="020B0604030504040204" pitchFamily="50" charset="-128"/>
                        <a:ea typeface="メイリオ" panose="020B0604030504040204" pitchFamily="50" charset="-128"/>
                        <a:cs typeface="Meiryo"/>
                        <a:sym typeface="Meiryo"/>
                      </a:endParaRPr>
                    </a:p>
                  </a:txBody>
                  <a:tcPr marL="9525" marR="9525" marT="9525" marB="0" anchor="ctr"/>
                </a:tc>
                <a:tc>
                  <a:txBody>
                    <a:bodyPr/>
                    <a:lstStyle/>
                    <a:p>
                      <a:pPr marL="0" marR="0" lvl="0" indent="0" algn="ctr" rtl="0">
                        <a:spcBef>
                          <a:spcPts val="0"/>
                        </a:spcBef>
                        <a:spcAft>
                          <a:spcPts val="0"/>
                        </a:spcAft>
                        <a:buNone/>
                      </a:pPr>
                      <a:r>
                        <a:rPr lang="ja-JP" sz="1400" u="none" strike="noStrike" cap="none" dirty="0">
                          <a:latin typeface="メイリオ" panose="020B0604030504040204" pitchFamily="50" charset="-128"/>
                          <a:ea typeface="メイリオ" panose="020B0604030504040204" pitchFamily="50" charset="-128"/>
                          <a:sym typeface="Meiryo"/>
                        </a:rPr>
                        <a:t>軸受損傷、アンバランス、ミスアライメント他</a:t>
                      </a:r>
                      <a:endParaRPr sz="1400" b="0" i="0" u="none" strike="noStrike" cap="none" dirty="0">
                        <a:solidFill>
                          <a:schemeClr val="tx1"/>
                        </a:solidFill>
                        <a:latin typeface="メイリオ" panose="020B0604030504040204" pitchFamily="50" charset="-128"/>
                        <a:ea typeface="メイリオ" panose="020B0604030504040204" pitchFamily="50" charset="-128"/>
                        <a:cs typeface="Meiryo"/>
                        <a:sym typeface="Meiryo"/>
                      </a:endParaRPr>
                    </a:p>
                  </a:txBody>
                  <a:tcPr marL="9525" marR="9525" marT="9525" marB="0" anchor="ctr">
                    <a:lnL w="12700" cap="flat" cmpd="sng" algn="ctr">
                      <a:solidFill>
                        <a:schemeClr val="accent4">
                          <a:lumMod val="60000"/>
                          <a:lumOff val="40000"/>
                        </a:schemeClr>
                      </a:solidFill>
                      <a:prstDash val="solid"/>
                      <a:round/>
                      <a:headEnd type="none" w="med" len="med"/>
                      <a:tailEnd type="none" w="med" len="med"/>
                    </a:lnL>
                    <a:lnR w="12700" cap="flat" cmpd="sng" algn="ctr">
                      <a:solidFill>
                        <a:schemeClr val="accent4">
                          <a:lumMod val="60000"/>
                          <a:lumOff val="40000"/>
                        </a:schemeClr>
                      </a:solidFill>
                      <a:prstDash val="solid"/>
                      <a:round/>
                      <a:headEnd type="none" w="med" len="med"/>
                      <a:tailEnd type="none" w="med" len="med"/>
                    </a:lnR>
                    <a:lnT w="12700" cap="flat" cmpd="sng" algn="ctr">
                      <a:solidFill>
                        <a:schemeClr val="accent4">
                          <a:lumMod val="60000"/>
                          <a:lumOff val="40000"/>
                        </a:schemeClr>
                      </a:solidFill>
                      <a:prstDash val="solid"/>
                      <a:round/>
                      <a:headEnd type="none" w="med" len="med"/>
                      <a:tailEnd type="none" w="med" len="med"/>
                    </a:lnT>
                    <a:lnB w="12700" cap="flat" cmpd="sng" algn="ctr">
                      <a:solidFill>
                        <a:schemeClr val="accent4">
                          <a:lumMod val="60000"/>
                          <a:lumOff val="40000"/>
                        </a:schemeClr>
                      </a:solidFill>
                      <a:prstDash val="solid"/>
                      <a:round/>
                      <a:headEnd type="none" w="med" len="med"/>
                      <a:tailEnd type="none" w="med" len="med"/>
                    </a:lnB>
                    <a:solidFill>
                      <a:schemeClr val="bg1"/>
                    </a:solidFill>
                  </a:tcPr>
                </a:tc>
              </a:tr>
              <a:tr h="392407">
                <a:tc gridSpan="2">
                  <a:txBody>
                    <a:bodyPr/>
                    <a:lstStyle/>
                    <a:p>
                      <a:pPr marL="0" marR="0" lvl="0" indent="0" algn="ctr" rtl="0">
                        <a:spcBef>
                          <a:spcPts val="0"/>
                        </a:spcBef>
                        <a:spcAft>
                          <a:spcPts val="0"/>
                        </a:spcAft>
                        <a:buNone/>
                      </a:pPr>
                      <a:r>
                        <a:rPr lang="ja-JP" sz="1400" u="none" strike="noStrike" cap="none" dirty="0">
                          <a:solidFill>
                            <a:schemeClr val="bg1"/>
                          </a:solidFill>
                          <a:latin typeface="メイリオ" panose="020B0604030504040204" pitchFamily="50" charset="-128"/>
                          <a:ea typeface="メイリオ" panose="020B0604030504040204" pitchFamily="50" charset="-128"/>
                          <a:sym typeface="Meiryo"/>
                        </a:rPr>
                        <a:t>測定周波数</a:t>
                      </a:r>
                      <a:endParaRPr sz="1400" b="0" i="0" u="none" strike="noStrike" cap="none" dirty="0">
                        <a:solidFill>
                          <a:schemeClr val="bg1"/>
                        </a:solidFill>
                        <a:latin typeface="メイリオ" panose="020B0604030504040204" pitchFamily="50" charset="-128"/>
                        <a:ea typeface="メイリオ" panose="020B0604030504040204" pitchFamily="50" charset="-128"/>
                        <a:cs typeface="Meiryo"/>
                        <a:sym typeface="Meiryo"/>
                      </a:endParaRPr>
                    </a:p>
                  </a:txBody>
                  <a:tcPr marL="9525" marR="9525" marT="9525" marB="0" anchor="ctr">
                    <a:lnL w="12700" cap="flat" cmpd="sng" algn="ctr">
                      <a:solidFill>
                        <a:schemeClr val="accent4">
                          <a:lumMod val="60000"/>
                          <a:lumOff val="40000"/>
                        </a:schemeClr>
                      </a:solidFill>
                      <a:prstDash val="solid"/>
                      <a:round/>
                      <a:headEnd type="none" w="med" len="med"/>
                      <a:tailEnd type="none" w="med" len="med"/>
                    </a:lnL>
                    <a:lnR w="12700" cap="flat" cmpd="sng" algn="ctr">
                      <a:solidFill>
                        <a:schemeClr val="accent4">
                          <a:lumMod val="60000"/>
                          <a:lumOff val="40000"/>
                        </a:schemeClr>
                      </a:solidFill>
                      <a:prstDash val="solid"/>
                      <a:round/>
                      <a:headEnd type="none" w="med" len="med"/>
                      <a:tailEnd type="none" w="med" len="med"/>
                    </a:lnR>
                    <a:lnT w="12700" cap="flat" cmpd="sng" algn="ctr">
                      <a:solidFill>
                        <a:schemeClr val="accent4">
                          <a:lumMod val="60000"/>
                          <a:lumOff val="40000"/>
                        </a:schemeClr>
                      </a:solidFill>
                      <a:prstDash val="solid"/>
                      <a:round/>
                      <a:headEnd type="none" w="med" len="med"/>
                      <a:tailEnd type="none" w="med" len="med"/>
                    </a:lnT>
                    <a:lnB w="12700" cap="flat" cmpd="sng" algn="ctr">
                      <a:solidFill>
                        <a:schemeClr val="accent4">
                          <a:lumMod val="60000"/>
                          <a:lumOff val="40000"/>
                        </a:schemeClr>
                      </a:solidFill>
                      <a:prstDash val="solid"/>
                      <a:round/>
                      <a:headEnd type="none" w="med" len="med"/>
                      <a:tailEnd type="none" w="med" len="med"/>
                    </a:lnB>
                    <a:solidFill>
                      <a:schemeClr val="accent4"/>
                    </a:solidFill>
                  </a:tcPr>
                </a:tc>
                <a:tc hMerge="1">
                  <a:txBody>
                    <a:bodyPr/>
                    <a:lstStyle/>
                    <a:p>
                      <a:pPr marL="0" marR="0" lvl="0" indent="0" algn="l" rtl="0">
                        <a:spcBef>
                          <a:spcPts val="0"/>
                        </a:spcBef>
                        <a:spcAft>
                          <a:spcPts val="0"/>
                        </a:spcAft>
                        <a:buNone/>
                      </a:pPr>
                      <a:endParaRPr sz="1400" b="0" i="0" u="none" strike="noStrike" cap="none" dirty="0">
                        <a:solidFill>
                          <a:schemeClr val="tx1"/>
                        </a:solidFill>
                        <a:latin typeface="メイリオ" panose="020B0604030504040204" pitchFamily="50" charset="-128"/>
                        <a:ea typeface="メイリオ" panose="020B0604030504040204" pitchFamily="50" charset="-128"/>
                        <a:cs typeface="Meiryo"/>
                        <a:sym typeface="Meiryo"/>
                      </a:endParaRPr>
                    </a:p>
                  </a:txBody>
                  <a:tcPr marL="9525" marR="9525" marT="9525" marB="0" anchor="ctr"/>
                </a:tc>
                <a:tc>
                  <a:txBody>
                    <a:bodyPr/>
                    <a:lstStyle/>
                    <a:p>
                      <a:pPr marL="0" marR="0" lvl="0" indent="0" algn="ctr" rtl="0">
                        <a:spcBef>
                          <a:spcPts val="0"/>
                        </a:spcBef>
                        <a:spcAft>
                          <a:spcPts val="0"/>
                        </a:spcAft>
                        <a:buNone/>
                      </a:pPr>
                      <a:r>
                        <a:rPr lang="en-US" altLang="ja-JP" sz="1400" u="none" strike="noStrike" cap="none" dirty="0" smtClean="0">
                          <a:latin typeface="メイリオ" panose="020B0604030504040204" pitchFamily="50" charset="-128"/>
                          <a:ea typeface="メイリオ" panose="020B0604030504040204" pitchFamily="50" charset="-128"/>
                          <a:sym typeface="Meiryo"/>
                        </a:rPr>
                        <a:t>8</a:t>
                      </a:r>
                      <a:r>
                        <a:rPr lang="ja-JP" altLang="en-US" sz="1400" u="none" strike="noStrike" cap="none" dirty="0" smtClean="0">
                          <a:latin typeface="メイリオ" panose="020B0604030504040204" pitchFamily="50" charset="-128"/>
                          <a:ea typeface="メイリオ" panose="020B0604030504040204" pitchFamily="50" charset="-128"/>
                          <a:sym typeface="Meiryo"/>
                        </a:rPr>
                        <a:t>～</a:t>
                      </a:r>
                      <a:r>
                        <a:rPr lang="ja-JP" sz="1400" u="none" strike="noStrike" cap="none" dirty="0" smtClean="0">
                          <a:latin typeface="メイリオ" panose="020B0604030504040204" pitchFamily="50" charset="-128"/>
                          <a:ea typeface="メイリオ" panose="020B0604030504040204" pitchFamily="50" charset="-128"/>
                          <a:sym typeface="Meiryo"/>
                        </a:rPr>
                        <a:t>10</a:t>
                      </a:r>
                      <a:r>
                        <a:rPr lang="en-US" altLang="ja-JP" sz="1400" u="none" strike="noStrike" cap="none" dirty="0" smtClean="0">
                          <a:latin typeface="メイリオ" panose="020B0604030504040204" pitchFamily="50" charset="-128"/>
                          <a:ea typeface="メイリオ" panose="020B0604030504040204" pitchFamily="50" charset="-128"/>
                          <a:sym typeface="Meiryo"/>
                        </a:rPr>
                        <a:t>k</a:t>
                      </a:r>
                      <a:r>
                        <a:rPr lang="ja-JP" sz="1400" u="none" strike="noStrike" cap="none" dirty="0" smtClean="0">
                          <a:latin typeface="メイリオ" panose="020B0604030504040204" pitchFamily="50" charset="-128"/>
                          <a:ea typeface="メイリオ" panose="020B0604030504040204" pitchFamily="50" charset="-128"/>
                          <a:sym typeface="Meiryo"/>
                        </a:rPr>
                        <a:t>Hz</a:t>
                      </a:r>
                      <a:endParaRPr sz="1400" b="0" i="0" u="none" strike="noStrike" cap="none" dirty="0">
                        <a:solidFill>
                          <a:schemeClr val="tx1"/>
                        </a:solidFill>
                        <a:latin typeface="メイリオ" panose="020B0604030504040204" pitchFamily="50" charset="-128"/>
                        <a:ea typeface="メイリオ" panose="020B0604030504040204" pitchFamily="50" charset="-128"/>
                        <a:cs typeface="Meiryo"/>
                        <a:sym typeface="Meiryo"/>
                      </a:endParaRPr>
                    </a:p>
                  </a:txBody>
                  <a:tcPr marL="9525" marR="9525" marT="9525" marB="0" anchor="ctr">
                    <a:lnL w="12700" cap="flat" cmpd="sng" algn="ctr">
                      <a:solidFill>
                        <a:schemeClr val="accent4">
                          <a:lumMod val="60000"/>
                          <a:lumOff val="40000"/>
                        </a:schemeClr>
                      </a:solidFill>
                      <a:prstDash val="solid"/>
                      <a:round/>
                      <a:headEnd type="none" w="med" len="med"/>
                      <a:tailEnd type="none" w="med" len="med"/>
                    </a:lnL>
                    <a:lnR w="12700" cap="flat" cmpd="sng" algn="ctr">
                      <a:solidFill>
                        <a:schemeClr val="accent4">
                          <a:lumMod val="60000"/>
                          <a:lumOff val="40000"/>
                        </a:schemeClr>
                      </a:solidFill>
                      <a:prstDash val="solid"/>
                      <a:round/>
                      <a:headEnd type="none" w="med" len="med"/>
                      <a:tailEnd type="none" w="med" len="med"/>
                    </a:lnR>
                    <a:lnT w="12700" cap="flat" cmpd="sng" algn="ctr">
                      <a:solidFill>
                        <a:schemeClr val="accent4">
                          <a:lumMod val="60000"/>
                          <a:lumOff val="40000"/>
                        </a:schemeClr>
                      </a:solidFill>
                      <a:prstDash val="solid"/>
                      <a:round/>
                      <a:headEnd type="none" w="med" len="med"/>
                      <a:tailEnd type="none" w="med" len="med"/>
                    </a:lnT>
                    <a:lnB w="12700" cap="flat" cmpd="sng" algn="ctr">
                      <a:solidFill>
                        <a:schemeClr val="accent4">
                          <a:lumMod val="60000"/>
                          <a:lumOff val="40000"/>
                        </a:schemeClr>
                      </a:solidFill>
                      <a:prstDash val="solid"/>
                      <a:round/>
                      <a:headEnd type="none" w="med" len="med"/>
                      <a:tailEnd type="none" w="med" len="med"/>
                    </a:lnB>
                    <a:solidFill>
                      <a:schemeClr val="bg1"/>
                    </a:solidFill>
                  </a:tcPr>
                </a:tc>
              </a:tr>
              <a:tr h="392407">
                <a:tc gridSpan="2">
                  <a:txBody>
                    <a:bodyPr/>
                    <a:lstStyle/>
                    <a:p>
                      <a:pPr marL="0" marR="0" lvl="0" indent="0" algn="ctr" rtl="0">
                        <a:spcBef>
                          <a:spcPts val="0"/>
                        </a:spcBef>
                        <a:spcAft>
                          <a:spcPts val="0"/>
                        </a:spcAft>
                        <a:buNone/>
                      </a:pPr>
                      <a:r>
                        <a:rPr lang="ja-JP" sz="1400" u="none" strike="noStrike" cap="none" dirty="0">
                          <a:solidFill>
                            <a:schemeClr val="bg1"/>
                          </a:solidFill>
                          <a:latin typeface="メイリオ" panose="020B0604030504040204" pitchFamily="50" charset="-128"/>
                          <a:ea typeface="メイリオ" panose="020B0604030504040204" pitchFamily="50" charset="-128"/>
                          <a:sym typeface="Meiryo"/>
                        </a:rPr>
                        <a:t>計測内容</a:t>
                      </a:r>
                      <a:endParaRPr sz="1400" b="0" i="0" u="none" strike="noStrike" cap="none" dirty="0">
                        <a:solidFill>
                          <a:schemeClr val="bg1"/>
                        </a:solidFill>
                        <a:latin typeface="メイリオ" panose="020B0604030504040204" pitchFamily="50" charset="-128"/>
                        <a:ea typeface="メイリオ" panose="020B0604030504040204" pitchFamily="50" charset="-128"/>
                        <a:cs typeface="Meiryo"/>
                        <a:sym typeface="Meiryo"/>
                      </a:endParaRPr>
                    </a:p>
                  </a:txBody>
                  <a:tcPr marL="9525" marR="9525" marT="9525" marB="0" anchor="ctr">
                    <a:lnL w="12700" cap="flat" cmpd="sng" algn="ctr">
                      <a:solidFill>
                        <a:schemeClr val="accent4">
                          <a:lumMod val="60000"/>
                          <a:lumOff val="40000"/>
                        </a:schemeClr>
                      </a:solidFill>
                      <a:prstDash val="solid"/>
                      <a:round/>
                      <a:headEnd type="none" w="med" len="med"/>
                      <a:tailEnd type="none" w="med" len="med"/>
                    </a:lnL>
                    <a:lnR w="12700" cap="flat" cmpd="sng" algn="ctr">
                      <a:solidFill>
                        <a:schemeClr val="accent4">
                          <a:lumMod val="60000"/>
                          <a:lumOff val="40000"/>
                        </a:schemeClr>
                      </a:solidFill>
                      <a:prstDash val="solid"/>
                      <a:round/>
                      <a:headEnd type="none" w="med" len="med"/>
                      <a:tailEnd type="none" w="med" len="med"/>
                    </a:lnR>
                    <a:lnT w="12700" cap="flat" cmpd="sng" algn="ctr">
                      <a:solidFill>
                        <a:schemeClr val="accent4">
                          <a:lumMod val="60000"/>
                          <a:lumOff val="40000"/>
                        </a:schemeClr>
                      </a:solidFill>
                      <a:prstDash val="solid"/>
                      <a:round/>
                      <a:headEnd type="none" w="med" len="med"/>
                      <a:tailEnd type="none" w="med" len="med"/>
                    </a:lnT>
                    <a:lnB w="12700" cap="flat" cmpd="sng" algn="ctr">
                      <a:solidFill>
                        <a:schemeClr val="accent4">
                          <a:lumMod val="60000"/>
                          <a:lumOff val="40000"/>
                        </a:schemeClr>
                      </a:solidFill>
                      <a:prstDash val="solid"/>
                      <a:round/>
                      <a:headEnd type="none" w="med" len="med"/>
                      <a:tailEnd type="none" w="med" len="med"/>
                    </a:lnB>
                    <a:solidFill>
                      <a:schemeClr val="accent4"/>
                    </a:solidFill>
                  </a:tcPr>
                </a:tc>
                <a:tc hMerge="1">
                  <a:txBody>
                    <a:bodyPr/>
                    <a:lstStyle/>
                    <a:p>
                      <a:pPr marL="0" marR="0" lvl="0" indent="0" algn="l" rtl="0">
                        <a:spcBef>
                          <a:spcPts val="0"/>
                        </a:spcBef>
                        <a:spcAft>
                          <a:spcPts val="0"/>
                        </a:spcAft>
                        <a:buNone/>
                      </a:pPr>
                      <a:endParaRPr sz="1400" b="0" i="0" u="none" strike="noStrike" cap="none" dirty="0">
                        <a:solidFill>
                          <a:schemeClr val="tx1"/>
                        </a:solidFill>
                        <a:latin typeface="メイリオ" panose="020B0604030504040204" pitchFamily="50" charset="-128"/>
                        <a:ea typeface="メイリオ" panose="020B0604030504040204" pitchFamily="50" charset="-128"/>
                        <a:cs typeface="Meiryo"/>
                        <a:sym typeface="Meiryo"/>
                      </a:endParaRPr>
                    </a:p>
                  </a:txBody>
                  <a:tcPr marL="9525" marR="9525" marT="9525" marB="0" anchor="ctr"/>
                </a:tc>
                <a:tc>
                  <a:txBody>
                    <a:bodyPr/>
                    <a:lstStyle/>
                    <a:p>
                      <a:pPr marL="0" marR="0" lvl="0" indent="0" algn="ctr" rtl="0">
                        <a:spcBef>
                          <a:spcPts val="0"/>
                        </a:spcBef>
                        <a:spcAft>
                          <a:spcPts val="0"/>
                        </a:spcAft>
                        <a:buNone/>
                      </a:pPr>
                      <a:r>
                        <a:rPr lang="ja-JP" sz="1400" u="none" strike="noStrike" cap="none" dirty="0">
                          <a:latin typeface="メイリオ" panose="020B0604030504040204" pitchFamily="50" charset="-128"/>
                          <a:ea typeface="メイリオ" panose="020B0604030504040204" pitchFamily="50" charset="-128"/>
                          <a:sym typeface="Meiryo"/>
                        </a:rPr>
                        <a:t>1軸（振動加速度、振動</a:t>
                      </a:r>
                      <a:r>
                        <a:rPr lang="ja-JP" sz="1400" u="none" strike="noStrike" cap="none" dirty="0" smtClean="0">
                          <a:latin typeface="メイリオ" panose="020B0604030504040204" pitchFamily="50" charset="-128"/>
                          <a:ea typeface="メイリオ" panose="020B0604030504040204" pitchFamily="50" charset="-128"/>
                          <a:sym typeface="Meiryo"/>
                        </a:rPr>
                        <a:t>速度）</a:t>
                      </a:r>
                      <a:r>
                        <a:rPr lang="ja-JP" altLang="en-US" sz="1400" u="none" strike="noStrike" cap="none" dirty="0">
                          <a:latin typeface="メイリオ" panose="020B0604030504040204" pitchFamily="50" charset="-128"/>
                          <a:ea typeface="メイリオ" panose="020B0604030504040204" pitchFamily="50" charset="-128"/>
                          <a:sym typeface="Meiryo"/>
                        </a:rPr>
                        <a:t>、</a:t>
                      </a:r>
                      <a:r>
                        <a:rPr lang="ja-JP" sz="1400" u="none" strike="noStrike" cap="none" dirty="0" smtClean="0">
                          <a:latin typeface="メイリオ" panose="020B0604030504040204" pitchFamily="50" charset="-128"/>
                          <a:ea typeface="メイリオ" panose="020B0604030504040204" pitchFamily="50" charset="-128"/>
                          <a:sym typeface="Meiryo"/>
                        </a:rPr>
                        <a:t>温度</a:t>
                      </a:r>
                      <a:endParaRPr sz="1400" b="0" i="0" u="none" strike="noStrike" cap="none" dirty="0">
                        <a:solidFill>
                          <a:schemeClr val="tx1"/>
                        </a:solidFill>
                        <a:latin typeface="メイリオ" panose="020B0604030504040204" pitchFamily="50" charset="-128"/>
                        <a:ea typeface="メイリオ" panose="020B0604030504040204" pitchFamily="50" charset="-128"/>
                        <a:cs typeface="Meiryo"/>
                        <a:sym typeface="Meiryo"/>
                      </a:endParaRPr>
                    </a:p>
                  </a:txBody>
                  <a:tcPr marL="9525" marR="9525" marT="9525" marB="0" anchor="ctr">
                    <a:lnL w="12700" cap="flat" cmpd="sng" algn="ctr">
                      <a:solidFill>
                        <a:schemeClr val="accent4">
                          <a:lumMod val="60000"/>
                          <a:lumOff val="40000"/>
                        </a:schemeClr>
                      </a:solidFill>
                      <a:prstDash val="solid"/>
                      <a:round/>
                      <a:headEnd type="none" w="med" len="med"/>
                      <a:tailEnd type="none" w="med" len="med"/>
                    </a:lnL>
                    <a:lnR w="12700" cap="flat" cmpd="sng" algn="ctr">
                      <a:solidFill>
                        <a:schemeClr val="accent4">
                          <a:lumMod val="60000"/>
                          <a:lumOff val="40000"/>
                        </a:schemeClr>
                      </a:solidFill>
                      <a:prstDash val="solid"/>
                      <a:round/>
                      <a:headEnd type="none" w="med" len="med"/>
                      <a:tailEnd type="none" w="med" len="med"/>
                    </a:lnR>
                    <a:lnT w="12700" cap="flat" cmpd="sng" algn="ctr">
                      <a:solidFill>
                        <a:schemeClr val="accent4">
                          <a:lumMod val="60000"/>
                          <a:lumOff val="40000"/>
                        </a:schemeClr>
                      </a:solidFill>
                      <a:prstDash val="solid"/>
                      <a:round/>
                      <a:headEnd type="none" w="med" len="med"/>
                      <a:tailEnd type="none" w="med" len="med"/>
                    </a:lnT>
                    <a:lnB w="12700" cap="flat" cmpd="sng" algn="ctr">
                      <a:solidFill>
                        <a:schemeClr val="accent4">
                          <a:lumMod val="60000"/>
                          <a:lumOff val="40000"/>
                        </a:schemeClr>
                      </a:solidFill>
                      <a:prstDash val="solid"/>
                      <a:round/>
                      <a:headEnd type="none" w="med" len="med"/>
                      <a:tailEnd type="none" w="med" len="med"/>
                    </a:lnB>
                    <a:solidFill>
                      <a:schemeClr val="bg1"/>
                    </a:solidFill>
                  </a:tcPr>
                </a:tc>
              </a:tr>
              <a:tr h="392407">
                <a:tc gridSpan="2">
                  <a:txBody>
                    <a:bodyPr/>
                    <a:lstStyle/>
                    <a:p>
                      <a:pPr marL="0" marR="0" lvl="0" indent="0" algn="ctr" rtl="0">
                        <a:spcBef>
                          <a:spcPts val="0"/>
                        </a:spcBef>
                        <a:spcAft>
                          <a:spcPts val="0"/>
                        </a:spcAft>
                        <a:buNone/>
                      </a:pPr>
                      <a:r>
                        <a:rPr lang="ja-JP" sz="1400" u="none" strike="noStrike" cap="none" dirty="0">
                          <a:solidFill>
                            <a:schemeClr val="bg1"/>
                          </a:solidFill>
                          <a:latin typeface="メイリオ" panose="020B0604030504040204" pitchFamily="50" charset="-128"/>
                          <a:ea typeface="メイリオ" panose="020B0604030504040204" pitchFamily="50" charset="-128"/>
                          <a:sym typeface="Meiryo"/>
                        </a:rPr>
                        <a:t>電池寿命</a:t>
                      </a:r>
                      <a:endParaRPr sz="1400" b="0" i="0" u="none" strike="noStrike" cap="none" dirty="0">
                        <a:solidFill>
                          <a:schemeClr val="bg1"/>
                        </a:solidFill>
                        <a:latin typeface="メイリオ" panose="020B0604030504040204" pitchFamily="50" charset="-128"/>
                        <a:ea typeface="メイリオ" panose="020B0604030504040204" pitchFamily="50" charset="-128"/>
                        <a:cs typeface="Meiryo"/>
                        <a:sym typeface="Meiryo"/>
                      </a:endParaRPr>
                    </a:p>
                  </a:txBody>
                  <a:tcPr marL="9525" marR="9525" marT="9525" marB="0" anchor="ctr">
                    <a:lnL w="12700" cap="flat" cmpd="sng" algn="ctr">
                      <a:solidFill>
                        <a:schemeClr val="accent4">
                          <a:lumMod val="60000"/>
                          <a:lumOff val="40000"/>
                        </a:schemeClr>
                      </a:solidFill>
                      <a:prstDash val="solid"/>
                      <a:round/>
                      <a:headEnd type="none" w="med" len="med"/>
                      <a:tailEnd type="none" w="med" len="med"/>
                    </a:lnL>
                    <a:lnR w="12700" cap="flat" cmpd="sng" algn="ctr">
                      <a:solidFill>
                        <a:schemeClr val="accent4">
                          <a:lumMod val="60000"/>
                          <a:lumOff val="40000"/>
                        </a:schemeClr>
                      </a:solidFill>
                      <a:prstDash val="solid"/>
                      <a:round/>
                      <a:headEnd type="none" w="med" len="med"/>
                      <a:tailEnd type="none" w="med" len="med"/>
                    </a:lnR>
                    <a:lnT w="12700" cap="flat" cmpd="sng" algn="ctr">
                      <a:solidFill>
                        <a:schemeClr val="accent4">
                          <a:lumMod val="60000"/>
                          <a:lumOff val="40000"/>
                        </a:schemeClr>
                      </a:solidFill>
                      <a:prstDash val="solid"/>
                      <a:round/>
                      <a:headEnd type="none" w="med" len="med"/>
                      <a:tailEnd type="none" w="med" len="med"/>
                    </a:lnT>
                    <a:lnB w="12700" cap="flat" cmpd="sng" algn="ctr">
                      <a:solidFill>
                        <a:schemeClr val="accent4">
                          <a:lumMod val="60000"/>
                          <a:lumOff val="40000"/>
                        </a:schemeClr>
                      </a:solidFill>
                      <a:prstDash val="solid"/>
                      <a:round/>
                      <a:headEnd type="none" w="med" len="med"/>
                      <a:tailEnd type="none" w="med" len="med"/>
                    </a:lnB>
                    <a:solidFill>
                      <a:schemeClr val="accent4"/>
                    </a:solidFill>
                  </a:tcPr>
                </a:tc>
                <a:tc hMerge="1">
                  <a:txBody>
                    <a:bodyPr/>
                    <a:lstStyle/>
                    <a:p>
                      <a:pPr marL="0" marR="0" lvl="0" indent="0" algn="l" rtl="0">
                        <a:spcBef>
                          <a:spcPts val="0"/>
                        </a:spcBef>
                        <a:spcAft>
                          <a:spcPts val="0"/>
                        </a:spcAft>
                        <a:buNone/>
                      </a:pPr>
                      <a:endParaRPr sz="1400" b="0" i="0" u="none" strike="noStrike" cap="none" dirty="0">
                        <a:solidFill>
                          <a:schemeClr val="tx1"/>
                        </a:solidFill>
                        <a:latin typeface="メイリオ" panose="020B0604030504040204" pitchFamily="50" charset="-128"/>
                        <a:ea typeface="メイリオ" panose="020B0604030504040204" pitchFamily="50" charset="-128"/>
                        <a:cs typeface="Meiryo"/>
                        <a:sym typeface="Meiryo"/>
                      </a:endParaRPr>
                    </a:p>
                  </a:txBody>
                  <a:tcPr marL="9525" marR="9525" marT="9525" marB="0" anchor="ctr"/>
                </a:tc>
                <a:tc>
                  <a:txBody>
                    <a:bodyPr/>
                    <a:lstStyle/>
                    <a:p>
                      <a:pPr marL="0" marR="0" lvl="0" indent="0" algn="ctr" rtl="0">
                        <a:spcBef>
                          <a:spcPts val="0"/>
                        </a:spcBef>
                        <a:spcAft>
                          <a:spcPts val="0"/>
                        </a:spcAft>
                        <a:buNone/>
                      </a:pPr>
                      <a:r>
                        <a:rPr lang="ja-JP" altLang="en-US" sz="1400" u="none" strike="noStrike" cap="none" dirty="0" smtClean="0">
                          <a:latin typeface="メイリオ" panose="020B0604030504040204" pitchFamily="50" charset="-128"/>
                          <a:ea typeface="メイリオ" panose="020B0604030504040204" pitchFamily="50" charset="-128"/>
                          <a:sym typeface="Meiryo"/>
                        </a:rPr>
                        <a:t>最大</a:t>
                      </a:r>
                      <a:r>
                        <a:rPr lang="en-US" altLang="ja-JP" sz="1400" u="none" strike="noStrike" cap="none" dirty="0" smtClean="0">
                          <a:latin typeface="メイリオ" panose="020B0604030504040204" pitchFamily="50" charset="-128"/>
                          <a:ea typeface="メイリオ" panose="020B0604030504040204" pitchFamily="50" charset="-128"/>
                          <a:sym typeface="Meiryo"/>
                        </a:rPr>
                        <a:t>3</a:t>
                      </a:r>
                      <a:r>
                        <a:rPr lang="ja-JP" altLang="en-US" sz="1400" u="none" strike="noStrike" cap="none" dirty="0" smtClean="0">
                          <a:latin typeface="メイリオ" panose="020B0604030504040204" pitchFamily="50" charset="-128"/>
                          <a:ea typeface="メイリオ" panose="020B0604030504040204" pitchFamily="50" charset="-128"/>
                          <a:sym typeface="Meiryo"/>
                        </a:rPr>
                        <a:t>年</a:t>
                      </a:r>
                      <a:r>
                        <a:rPr lang="en-US" altLang="ja-JP" sz="1000" u="none" strike="noStrike" cap="none" baseline="70000" dirty="0" smtClean="0">
                          <a:latin typeface="メイリオ" panose="020B0604030504040204" pitchFamily="50" charset="-128"/>
                          <a:ea typeface="メイリオ" panose="020B0604030504040204" pitchFamily="50" charset="-128"/>
                          <a:sym typeface="Meiryo"/>
                        </a:rPr>
                        <a:t>※1</a:t>
                      </a:r>
                      <a:endParaRPr lang="en-US" altLang="ja-JP" sz="1600" b="0" i="0" u="none" strike="noStrike" cap="none" baseline="70000" dirty="0" smtClean="0">
                        <a:solidFill>
                          <a:schemeClr val="tx1"/>
                        </a:solidFill>
                        <a:latin typeface="メイリオ" panose="020B0604030504040204" pitchFamily="50" charset="-128"/>
                        <a:ea typeface="メイリオ" panose="020B0604030504040204" pitchFamily="50" charset="-128"/>
                        <a:cs typeface="Meiryo"/>
                        <a:sym typeface="Meiryo"/>
                      </a:endParaRPr>
                    </a:p>
                  </a:txBody>
                  <a:tcPr marL="9525" marR="9525" marT="9525" marB="0" anchor="ctr">
                    <a:lnL w="12700" cap="flat" cmpd="sng" algn="ctr">
                      <a:solidFill>
                        <a:schemeClr val="accent4">
                          <a:lumMod val="60000"/>
                          <a:lumOff val="40000"/>
                        </a:schemeClr>
                      </a:solidFill>
                      <a:prstDash val="solid"/>
                      <a:round/>
                      <a:headEnd type="none" w="med" len="med"/>
                      <a:tailEnd type="none" w="med" len="med"/>
                    </a:lnL>
                    <a:lnR w="12700" cap="flat" cmpd="sng" algn="ctr">
                      <a:solidFill>
                        <a:schemeClr val="accent4">
                          <a:lumMod val="60000"/>
                          <a:lumOff val="40000"/>
                        </a:schemeClr>
                      </a:solidFill>
                      <a:prstDash val="solid"/>
                      <a:round/>
                      <a:headEnd type="none" w="med" len="med"/>
                      <a:tailEnd type="none" w="med" len="med"/>
                    </a:lnR>
                    <a:lnT w="12700" cap="flat" cmpd="sng" algn="ctr">
                      <a:solidFill>
                        <a:schemeClr val="accent4">
                          <a:lumMod val="60000"/>
                          <a:lumOff val="40000"/>
                        </a:schemeClr>
                      </a:solidFill>
                      <a:prstDash val="solid"/>
                      <a:round/>
                      <a:headEnd type="none" w="med" len="med"/>
                      <a:tailEnd type="none" w="med" len="med"/>
                    </a:lnT>
                    <a:lnB w="12700" cap="flat" cmpd="sng" algn="ctr">
                      <a:solidFill>
                        <a:schemeClr val="accent4">
                          <a:lumMod val="60000"/>
                          <a:lumOff val="40000"/>
                        </a:schemeClr>
                      </a:solidFill>
                      <a:prstDash val="solid"/>
                      <a:round/>
                      <a:headEnd type="none" w="med" len="med"/>
                      <a:tailEnd type="none" w="med" len="med"/>
                    </a:lnB>
                    <a:solidFill>
                      <a:schemeClr val="bg1"/>
                    </a:solidFill>
                  </a:tcPr>
                </a:tc>
              </a:tr>
              <a:tr h="392407">
                <a:tc rowSpan="2">
                  <a:txBody>
                    <a:bodyPr/>
                    <a:lstStyle/>
                    <a:p>
                      <a:pPr marL="0" marR="0" lvl="0" indent="0" algn="ctr" rtl="0">
                        <a:spcBef>
                          <a:spcPts val="0"/>
                        </a:spcBef>
                        <a:spcAft>
                          <a:spcPts val="0"/>
                        </a:spcAft>
                        <a:buNone/>
                      </a:pPr>
                      <a:r>
                        <a:rPr lang="ja-JP" altLang="en-US" sz="1400" u="none" strike="noStrike" cap="none" dirty="0" smtClean="0">
                          <a:solidFill>
                            <a:schemeClr val="bg1"/>
                          </a:solidFill>
                          <a:latin typeface="メイリオ" panose="020B0604030504040204" pitchFamily="50" charset="-128"/>
                          <a:ea typeface="メイリオ" panose="020B0604030504040204" pitchFamily="50" charset="-128"/>
                          <a:sym typeface="Meiryo"/>
                        </a:rPr>
                        <a:t>動作温度</a:t>
                      </a:r>
                      <a:endParaRPr sz="1400" b="0" i="0" u="none" strike="noStrike" cap="none" dirty="0">
                        <a:solidFill>
                          <a:schemeClr val="bg1"/>
                        </a:solidFill>
                        <a:latin typeface="メイリオ" panose="020B0604030504040204" pitchFamily="50" charset="-128"/>
                        <a:ea typeface="メイリオ" panose="020B0604030504040204" pitchFamily="50" charset="-128"/>
                        <a:cs typeface="Meiryo"/>
                        <a:sym typeface="Meiryo"/>
                      </a:endParaRPr>
                    </a:p>
                  </a:txBody>
                  <a:tcPr marL="9525" marR="9525" marT="9525" marB="0" anchor="ctr">
                    <a:lnL w="12700" cap="flat" cmpd="sng" algn="ctr">
                      <a:solidFill>
                        <a:schemeClr val="accent4">
                          <a:lumMod val="60000"/>
                          <a:lumOff val="40000"/>
                        </a:schemeClr>
                      </a:solidFill>
                      <a:prstDash val="solid"/>
                      <a:round/>
                      <a:headEnd type="none" w="med" len="med"/>
                      <a:tailEnd type="none" w="med" len="med"/>
                    </a:lnL>
                    <a:lnR w="12700" cap="flat" cmpd="sng" algn="ctr">
                      <a:solidFill>
                        <a:schemeClr val="accent4">
                          <a:lumMod val="60000"/>
                          <a:lumOff val="40000"/>
                        </a:schemeClr>
                      </a:solidFill>
                      <a:prstDash val="solid"/>
                      <a:round/>
                      <a:headEnd type="none" w="med" len="med"/>
                      <a:tailEnd type="none" w="med" len="med"/>
                    </a:lnR>
                    <a:lnT w="12700" cap="flat" cmpd="sng" algn="ctr">
                      <a:solidFill>
                        <a:schemeClr val="accent4">
                          <a:lumMod val="60000"/>
                          <a:lumOff val="40000"/>
                        </a:schemeClr>
                      </a:solidFill>
                      <a:prstDash val="solid"/>
                      <a:round/>
                      <a:headEnd type="none" w="med" len="med"/>
                      <a:tailEnd type="none" w="med" len="med"/>
                    </a:lnT>
                    <a:lnB w="12700" cap="flat" cmpd="sng" algn="ctr">
                      <a:solidFill>
                        <a:schemeClr val="accent4">
                          <a:lumMod val="60000"/>
                          <a:lumOff val="40000"/>
                        </a:schemeClr>
                      </a:solidFill>
                      <a:prstDash val="solid"/>
                      <a:round/>
                      <a:headEnd type="none" w="med" len="med"/>
                      <a:tailEnd type="none" w="med" len="med"/>
                    </a:lnB>
                    <a:solidFill>
                      <a:schemeClr val="accent4"/>
                    </a:solidFill>
                  </a:tcPr>
                </a:tc>
                <a:tc>
                  <a:txBody>
                    <a:bodyPr/>
                    <a:lstStyle/>
                    <a:p>
                      <a:pPr marL="0" marR="0" lvl="0" indent="0" algn="ctr" rtl="0">
                        <a:spcBef>
                          <a:spcPts val="0"/>
                        </a:spcBef>
                        <a:spcAft>
                          <a:spcPts val="0"/>
                        </a:spcAft>
                        <a:buNone/>
                      </a:pPr>
                      <a:r>
                        <a:rPr lang="ja-JP" altLang="en-US" sz="1400" b="1" u="none" strike="noStrike" cap="none" dirty="0" smtClean="0">
                          <a:solidFill>
                            <a:schemeClr val="bg1"/>
                          </a:solidFill>
                          <a:latin typeface="メイリオ" panose="020B0604030504040204" pitchFamily="50" charset="-128"/>
                          <a:ea typeface="メイリオ" panose="020B0604030504040204" pitchFamily="50" charset="-128"/>
                          <a:sym typeface="Meiryo"/>
                        </a:rPr>
                        <a:t>周囲温度</a:t>
                      </a:r>
                      <a:endParaRPr sz="1400" b="1" i="0" u="none" strike="noStrike" cap="none" dirty="0">
                        <a:solidFill>
                          <a:schemeClr val="bg1"/>
                        </a:solidFill>
                        <a:latin typeface="メイリオ" panose="020B0604030504040204" pitchFamily="50" charset="-128"/>
                        <a:ea typeface="メイリオ" panose="020B0604030504040204" pitchFamily="50" charset="-128"/>
                        <a:cs typeface="Meiryo"/>
                        <a:sym typeface="Meiryo"/>
                      </a:endParaRPr>
                    </a:p>
                  </a:txBody>
                  <a:tcPr marL="9525" marR="9525" marT="9525" marB="0" anchor="ctr">
                    <a:lnL w="12700" cap="flat" cmpd="sng" algn="ctr">
                      <a:solidFill>
                        <a:schemeClr val="accent4">
                          <a:lumMod val="60000"/>
                          <a:lumOff val="40000"/>
                        </a:schemeClr>
                      </a:solidFill>
                      <a:prstDash val="solid"/>
                      <a:round/>
                      <a:headEnd type="none" w="med" len="med"/>
                      <a:tailEnd type="none" w="med" len="med"/>
                    </a:lnL>
                    <a:lnR w="12700" cap="flat" cmpd="sng" algn="ctr">
                      <a:solidFill>
                        <a:schemeClr val="accent4">
                          <a:lumMod val="60000"/>
                          <a:lumOff val="40000"/>
                        </a:schemeClr>
                      </a:solidFill>
                      <a:prstDash val="solid"/>
                      <a:round/>
                      <a:headEnd type="none" w="med" len="med"/>
                      <a:tailEnd type="none" w="med" len="med"/>
                    </a:lnR>
                    <a:lnT w="12700" cap="flat" cmpd="sng" algn="ctr">
                      <a:solidFill>
                        <a:schemeClr val="accent4">
                          <a:lumMod val="60000"/>
                          <a:lumOff val="40000"/>
                        </a:schemeClr>
                      </a:solidFill>
                      <a:prstDash val="solid"/>
                      <a:round/>
                      <a:headEnd type="none" w="med" len="med"/>
                      <a:tailEnd type="none" w="med" len="med"/>
                    </a:lnT>
                    <a:lnB w="12700" cap="flat" cmpd="sng" algn="ctr">
                      <a:solidFill>
                        <a:schemeClr val="accent4">
                          <a:lumMod val="60000"/>
                          <a:lumOff val="40000"/>
                        </a:schemeClr>
                      </a:solidFill>
                      <a:prstDash val="solid"/>
                      <a:round/>
                      <a:headEnd type="none" w="med" len="med"/>
                      <a:tailEnd type="none" w="med" len="med"/>
                    </a:lnB>
                    <a:solidFill>
                      <a:schemeClr val="accent4"/>
                    </a:solidFill>
                  </a:tcPr>
                </a:tc>
                <a:tc>
                  <a:txBody>
                    <a:bodyPr/>
                    <a:lstStyle/>
                    <a:p>
                      <a:pPr marL="0" marR="0" lvl="0" indent="0" algn="ctr" rtl="0">
                        <a:spcBef>
                          <a:spcPts val="0"/>
                        </a:spcBef>
                        <a:spcAft>
                          <a:spcPts val="0"/>
                        </a:spcAft>
                        <a:buNone/>
                      </a:pPr>
                      <a:r>
                        <a:rPr lang="en-US" altLang="ja-JP" sz="1400" u="none" strike="noStrike" cap="none" dirty="0" smtClean="0">
                          <a:latin typeface="メイリオ" panose="020B0604030504040204" pitchFamily="50" charset="-128"/>
                          <a:ea typeface="メイリオ" panose="020B0604030504040204" pitchFamily="50" charset="-128"/>
                          <a:sym typeface="Meiryo"/>
                        </a:rPr>
                        <a:t>-20</a:t>
                      </a:r>
                      <a:r>
                        <a:rPr lang="ja-JP" altLang="en-US" sz="1400" u="none" strike="noStrike" cap="none" dirty="0" smtClean="0">
                          <a:latin typeface="メイリオ" panose="020B0604030504040204" pitchFamily="50" charset="-128"/>
                          <a:ea typeface="メイリオ" panose="020B0604030504040204" pitchFamily="50" charset="-128"/>
                          <a:sym typeface="Meiryo"/>
                        </a:rPr>
                        <a:t>～</a:t>
                      </a:r>
                      <a:r>
                        <a:rPr lang="en-US" altLang="ja-JP" sz="1400" u="none" strike="noStrike" cap="none" dirty="0" smtClean="0">
                          <a:latin typeface="メイリオ" panose="020B0604030504040204" pitchFamily="50" charset="-128"/>
                          <a:ea typeface="メイリオ" panose="020B0604030504040204" pitchFamily="50" charset="-128"/>
                          <a:sym typeface="Meiryo"/>
                        </a:rPr>
                        <a:t>60</a:t>
                      </a:r>
                      <a:r>
                        <a:rPr lang="ja-JP" altLang="en-US" sz="1400" u="none" strike="noStrike" cap="none" dirty="0" smtClean="0">
                          <a:latin typeface="メイリオ" panose="020B0604030504040204" pitchFamily="50" charset="-128"/>
                          <a:ea typeface="メイリオ" panose="020B0604030504040204" pitchFamily="50" charset="-128"/>
                          <a:sym typeface="Meiryo"/>
                        </a:rPr>
                        <a:t>℃</a:t>
                      </a:r>
                      <a:endParaRPr sz="1400" b="0" i="0" u="none" strike="noStrike" cap="none" dirty="0">
                        <a:solidFill>
                          <a:schemeClr val="tx1"/>
                        </a:solidFill>
                        <a:latin typeface="メイリオ" panose="020B0604030504040204" pitchFamily="50" charset="-128"/>
                        <a:ea typeface="メイリオ" panose="020B0604030504040204" pitchFamily="50" charset="-128"/>
                        <a:cs typeface="Meiryo"/>
                        <a:sym typeface="Meiryo"/>
                      </a:endParaRPr>
                    </a:p>
                  </a:txBody>
                  <a:tcPr marL="9525" marR="9525" marT="9525" marB="0" anchor="ctr">
                    <a:lnL w="12700" cap="flat" cmpd="sng" algn="ctr">
                      <a:solidFill>
                        <a:schemeClr val="accent4">
                          <a:lumMod val="60000"/>
                          <a:lumOff val="40000"/>
                        </a:schemeClr>
                      </a:solidFill>
                      <a:prstDash val="solid"/>
                      <a:round/>
                      <a:headEnd type="none" w="med" len="med"/>
                      <a:tailEnd type="none" w="med" len="med"/>
                    </a:lnL>
                    <a:lnR w="12700" cap="flat" cmpd="sng" algn="ctr">
                      <a:solidFill>
                        <a:schemeClr val="accent4">
                          <a:lumMod val="60000"/>
                          <a:lumOff val="40000"/>
                        </a:schemeClr>
                      </a:solidFill>
                      <a:prstDash val="solid"/>
                      <a:round/>
                      <a:headEnd type="none" w="med" len="med"/>
                      <a:tailEnd type="none" w="med" len="med"/>
                    </a:lnR>
                    <a:lnT w="12700" cap="flat" cmpd="sng" algn="ctr">
                      <a:solidFill>
                        <a:schemeClr val="accent4">
                          <a:lumMod val="60000"/>
                          <a:lumOff val="40000"/>
                        </a:schemeClr>
                      </a:solidFill>
                      <a:prstDash val="solid"/>
                      <a:round/>
                      <a:headEnd type="none" w="med" len="med"/>
                      <a:tailEnd type="none" w="med" len="med"/>
                    </a:lnT>
                    <a:lnB w="12700" cap="flat" cmpd="sng" algn="ctr">
                      <a:solidFill>
                        <a:schemeClr val="accent4">
                          <a:lumMod val="60000"/>
                          <a:lumOff val="40000"/>
                        </a:schemeClr>
                      </a:solidFill>
                      <a:prstDash val="solid"/>
                      <a:round/>
                      <a:headEnd type="none" w="med" len="med"/>
                      <a:tailEnd type="none" w="med" len="med"/>
                    </a:lnB>
                    <a:solidFill>
                      <a:schemeClr val="bg1"/>
                    </a:solidFill>
                  </a:tcPr>
                </a:tc>
              </a:tr>
              <a:tr h="392407">
                <a:tc vMerge="1">
                  <a:txBody>
                    <a:bodyPr/>
                    <a:lstStyle/>
                    <a:p>
                      <a:pPr marL="0" marR="0" lvl="0" indent="0" algn="ctr" rtl="0">
                        <a:spcBef>
                          <a:spcPts val="0"/>
                        </a:spcBef>
                        <a:spcAft>
                          <a:spcPts val="0"/>
                        </a:spcAft>
                        <a:buNone/>
                      </a:pPr>
                      <a:endParaRPr sz="1400" b="0" i="0" u="none" strike="noStrike" cap="none" dirty="0">
                        <a:solidFill>
                          <a:schemeClr val="tx1"/>
                        </a:solidFill>
                        <a:latin typeface="メイリオ" panose="020B0604030504040204" pitchFamily="50" charset="-128"/>
                        <a:ea typeface="メイリオ" panose="020B0604030504040204" pitchFamily="50" charset="-128"/>
                        <a:cs typeface="Meiryo"/>
                        <a:sym typeface="Meiryo"/>
                      </a:endParaRPr>
                    </a:p>
                  </a:txBody>
                  <a:tcPr marL="9525" marR="9525" marT="9525" marB="0" anchor="ctr"/>
                </a:tc>
                <a:tc>
                  <a:txBody>
                    <a:bodyPr/>
                    <a:lstStyle/>
                    <a:p>
                      <a:pPr marL="0" marR="0" lvl="0" indent="0" algn="ctr" rtl="0">
                        <a:spcBef>
                          <a:spcPts val="0"/>
                        </a:spcBef>
                        <a:spcAft>
                          <a:spcPts val="0"/>
                        </a:spcAft>
                        <a:buNone/>
                      </a:pPr>
                      <a:r>
                        <a:rPr lang="ja-JP" altLang="en-US" sz="1400" b="1" u="none" strike="noStrike" cap="none" dirty="0" smtClean="0">
                          <a:solidFill>
                            <a:schemeClr val="bg1"/>
                          </a:solidFill>
                          <a:latin typeface="メイリオ" panose="020B0604030504040204" pitchFamily="50" charset="-128"/>
                          <a:ea typeface="メイリオ" panose="020B0604030504040204" pitchFamily="50" charset="-128"/>
                          <a:sym typeface="Meiryo"/>
                        </a:rPr>
                        <a:t>設置面温度</a:t>
                      </a:r>
                      <a:endParaRPr sz="1400" b="1" i="0" u="none" strike="noStrike" cap="none" dirty="0">
                        <a:solidFill>
                          <a:schemeClr val="bg1"/>
                        </a:solidFill>
                        <a:latin typeface="メイリオ" panose="020B0604030504040204" pitchFamily="50" charset="-128"/>
                        <a:ea typeface="メイリオ" panose="020B0604030504040204" pitchFamily="50" charset="-128"/>
                        <a:cs typeface="Meiryo"/>
                        <a:sym typeface="Meiryo"/>
                      </a:endParaRPr>
                    </a:p>
                  </a:txBody>
                  <a:tcPr marL="9525" marR="9525" marT="9525" marB="0" anchor="ctr">
                    <a:lnL w="12700" cap="flat" cmpd="sng" algn="ctr">
                      <a:solidFill>
                        <a:schemeClr val="accent4">
                          <a:lumMod val="60000"/>
                          <a:lumOff val="40000"/>
                        </a:schemeClr>
                      </a:solidFill>
                      <a:prstDash val="solid"/>
                      <a:round/>
                      <a:headEnd type="none" w="med" len="med"/>
                      <a:tailEnd type="none" w="med" len="med"/>
                    </a:lnL>
                    <a:lnR w="12700" cap="flat" cmpd="sng" algn="ctr">
                      <a:solidFill>
                        <a:schemeClr val="accent4">
                          <a:lumMod val="60000"/>
                          <a:lumOff val="40000"/>
                        </a:schemeClr>
                      </a:solidFill>
                      <a:prstDash val="solid"/>
                      <a:round/>
                      <a:headEnd type="none" w="med" len="med"/>
                      <a:tailEnd type="none" w="med" len="med"/>
                    </a:lnR>
                    <a:lnT w="12700" cap="flat" cmpd="sng" algn="ctr">
                      <a:solidFill>
                        <a:schemeClr val="accent4">
                          <a:lumMod val="60000"/>
                          <a:lumOff val="40000"/>
                        </a:schemeClr>
                      </a:solidFill>
                      <a:prstDash val="solid"/>
                      <a:round/>
                      <a:headEnd type="none" w="med" len="med"/>
                      <a:tailEnd type="none" w="med" len="med"/>
                    </a:lnT>
                    <a:lnB w="12700" cap="flat" cmpd="sng" algn="ctr">
                      <a:solidFill>
                        <a:schemeClr val="accent4">
                          <a:lumMod val="60000"/>
                          <a:lumOff val="40000"/>
                        </a:schemeClr>
                      </a:solidFill>
                      <a:prstDash val="solid"/>
                      <a:round/>
                      <a:headEnd type="none" w="med" len="med"/>
                      <a:tailEnd type="none" w="med" len="med"/>
                    </a:lnB>
                    <a:solidFill>
                      <a:schemeClr val="accent4"/>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ja-JP" sz="1400" u="none" strike="noStrike" cap="none" dirty="0" smtClean="0">
                          <a:latin typeface="メイリオ" panose="020B0604030504040204" pitchFamily="50" charset="-128"/>
                          <a:ea typeface="メイリオ" panose="020B0604030504040204" pitchFamily="50" charset="-128"/>
                          <a:sym typeface="Meiryo"/>
                        </a:rPr>
                        <a:t>-20</a:t>
                      </a:r>
                      <a:r>
                        <a:rPr lang="ja-JP" altLang="en-US" sz="1400" u="none" strike="noStrike" cap="none" dirty="0" smtClean="0">
                          <a:latin typeface="メイリオ" panose="020B0604030504040204" pitchFamily="50" charset="-128"/>
                          <a:ea typeface="メイリオ" panose="020B0604030504040204" pitchFamily="50" charset="-128"/>
                          <a:sym typeface="Meiryo"/>
                        </a:rPr>
                        <a:t>～</a:t>
                      </a:r>
                      <a:r>
                        <a:rPr lang="en-US" altLang="ja-JP" sz="1400" u="none" strike="noStrike" cap="none" dirty="0" smtClean="0">
                          <a:latin typeface="メイリオ" panose="020B0604030504040204" pitchFamily="50" charset="-128"/>
                          <a:ea typeface="メイリオ" panose="020B0604030504040204" pitchFamily="50" charset="-128"/>
                          <a:sym typeface="Meiryo"/>
                        </a:rPr>
                        <a:t>85℃</a:t>
                      </a:r>
                      <a:endParaRPr lang="en-US" altLang="ja-JP" sz="1400" b="0" i="0" u="none" strike="noStrike" cap="none" dirty="0" smtClean="0">
                        <a:solidFill>
                          <a:schemeClr val="tx1"/>
                        </a:solidFill>
                        <a:latin typeface="メイリオ" panose="020B0604030504040204" pitchFamily="50" charset="-128"/>
                        <a:ea typeface="メイリオ" panose="020B0604030504040204" pitchFamily="50" charset="-128"/>
                        <a:cs typeface="Meiryo"/>
                        <a:sym typeface="Meiryo"/>
                      </a:endParaRPr>
                    </a:p>
                  </a:txBody>
                  <a:tcPr marL="9525" marR="9525" marT="9525" marB="0" anchor="ctr">
                    <a:lnL w="12700" cap="flat" cmpd="sng" algn="ctr">
                      <a:solidFill>
                        <a:schemeClr val="accent4">
                          <a:lumMod val="60000"/>
                          <a:lumOff val="40000"/>
                        </a:schemeClr>
                      </a:solidFill>
                      <a:prstDash val="solid"/>
                      <a:round/>
                      <a:headEnd type="none" w="med" len="med"/>
                      <a:tailEnd type="none" w="med" len="med"/>
                    </a:lnL>
                    <a:lnR w="12700" cap="flat" cmpd="sng" algn="ctr">
                      <a:solidFill>
                        <a:schemeClr val="accent4">
                          <a:lumMod val="60000"/>
                          <a:lumOff val="40000"/>
                        </a:schemeClr>
                      </a:solidFill>
                      <a:prstDash val="solid"/>
                      <a:round/>
                      <a:headEnd type="none" w="med" len="med"/>
                      <a:tailEnd type="none" w="med" len="med"/>
                    </a:lnR>
                    <a:lnT w="12700" cap="flat" cmpd="sng" algn="ctr">
                      <a:solidFill>
                        <a:schemeClr val="accent4">
                          <a:lumMod val="60000"/>
                          <a:lumOff val="40000"/>
                        </a:schemeClr>
                      </a:solidFill>
                      <a:prstDash val="solid"/>
                      <a:round/>
                      <a:headEnd type="none" w="med" len="med"/>
                      <a:tailEnd type="none" w="med" len="med"/>
                    </a:lnT>
                    <a:lnB w="12700" cap="flat" cmpd="sng" algn="ctr">
                      <a:solidFill>
                        <a:schemeClr val="accent4">
                          <a:lumMod val="60000"/>
                          <a:lumOff val="40000"/>
                        </a:schemeClr>
                      </a:solidFill>
                      <a:prstDash val="solid"/>
                      <a:round/>
                      <a:headEnd type="none" w="med" len="med"/>
                      <a:tailEnd type="none" w="med" len="med"/>
                    </a:lnB>
                    <a:solidFill>
                      <a:schemeClr val="bg1"/>
                    </a:solidFill>
                  </a:tcPr>
                </a:tc>
              </a:tr>
              <a:tr h="392407">
                <a:tc gridSpan="2">
                  <a:txBody>
                    <a:bodyPr/>
                    <a:lstStyle/>
                    <a:p>
                      <a:pPr marL="0" marR="0" lvl="0" indent="0" algn="ctr" rtl="0">
                        <a:spcBef>
                          <a:spcPts val="0"/>
                        </a:spcBef>
                        <a:spcAft>
                          <a:spcPts val="0"/>
                        </a:spcAft>
                        <a:buNone/>
                      </a:pPr>
                      <a:r>
                        <a:rPr lang="ja-JP" altLang="en-US" sz="1400" u="none" strike="noStrike" cap="none" dirty="0" smtClean="0">
                          <a:solidFill>
                            <a:schemeClr val="bg1"/>
                          </a:solidFill>
                          <a:latin typeface="メイリオ" panose="020B0604030504040204" pitchFamily="50" charset="-128"/>
                          <a:ea typeface="メイリオ" panose="020B0604030504040204" pitchFamily="50" charset="-128"/>
                          <a:sym typeface="Meiryo"/>
                        </a:rPr>
                        <a:t>電池</a:t>
                      </a:r>
                      <a:endParaRPr sz="1400" b="0" i="0" u="none" strike="noStrike" cap="none" dirty="0">
                        <a:solidFill>
                          <a:schemeClr val="bg1"/>
                        </a:solidFill>
                        <a:latin typeface="メイリオ" panose="020B0604030504040204" pitchFamily="50" charset="-128"/>
                        <a:ea typeface="メイリオ" panose="020B0604030504040204" pitchFamily="50" charset="-128"/>
                        <a:cs typeface="Meiryo"/>
                        <a:sym typeface="Meiryo"/>
                      </a:endParaRPr>
                    </a:p>
                  </a:txBody>
                  <a:tcPr marL="9525" marR="9525" marT="9525" marB="0" anchor="ctr">
                    <a:lnL w="12700" cap="flat" cmpd="sng" algn="ctr">
                      <a:solidFill>
                        <a:schemeClr val="accent4">
                          <a:lumMod val="60000"/>
                          <a:lumOff val="40000"/>
                        </a:schemeClr>
                      </a:solidFill>
                      <a:prstDash val="solid"/>
                      <a:round/>
                      <a:headEnd type="none" w="med" len="med"/>
                      <a:tailEnd type="none" w="med" len="med"/>
                    </a:lnL>
                    <a:lnR w="12700" cap="flat" cmpd="sng" algn="ctr">
                      <a:solidFill>
                        <a:schemeClr val="accent4">
                          <a:lumMod val="60000"/>
                          <a:lumOff val="40000"/>
                        </a:schemeClr>
                      </a:solidFill>
                      <a:prstDash val="solid"/>
                      <a:round/>
                      <a:headEnd type="none" w="med" len="med"/>
                      <a:tailEnd type="none" w="med" len="med"/>
                    </a:lnR>
                    <a:lnT w="12700" cap="flat" cmpd="sng" algn="ctr">
                      <a:solidFill>
                        <a:schemeClr val="accent4">
                          <a:lumMod val="60000"/>
                          <a:lumOff val="40000"/>
                        </a:schemeClr>
                      </a:solidFill>
                      <a:prstDash val="solid"/>
                      <a:round/>
                      <a:headEnd type="none" w="med" len="med"/>
                      <a:tailEnd type="none" w="med" len="med"/>
                    </a:lnT>
                    <a:lnB w="12700" cap="flat" cmpd="sng" algn="ctr">
                      <a:solidFill>
                        <a:schemeClr val="accent4">
                          <a:lumMod val="60000"/>
                          <a:lumOff val="40000"/>
                        </a:schemeClr>
                      </a:solidFill>
                      <a:prstDash val="solid"/>
                      <a:round/>
                      <a:headEnd type="none" w="med" len="med"/>
                      <a:tailEnd type="none" w="med" len="med"/>
                    </a:lnB>
                    <a:solidFill>
                      <a:schemeClr val="accent4"/>
                    </a:solidFill>
                  </a:tcPr>
                </a:tc>
                <a:tc hMerge="1">
                  <a:txBody>
                    <a:bodyPr/>
                    <a:lstStyle/>
                    <a:p>
                      <a:pPr marL="0" marR="0" lvl="0" indent="0" algn="ctr" rtl="0">
                        <a:spcBef>
                          <a:spcPts val="0"/>
                        </a:spcBef>
                        <a:spcAft>
                          <a:spcPts val="0"/>
                        </a:spcAft>
                        <a:buNone/>
                      </a:pPr>
                      <a:endParaRPr sz="1400" b="0" i="0" u="none" strike="noStrike" cap="none" dirty="0">
                        <a:solidFill>
                          <a:schemeClr val="tx1"/>
                        </a:solidFill>
                        <a:latin typeface="メイリオ" panose="020B0604030504040204" pitchFamily="50" charset="-128"/>
                        <a:ea typeface="メイリオ" panose="020B0604030504040204" pitchFamily="50" charset="-128"/>
                        <a:cs typeface="Meiryo"/>
                        <a:sym typeface="Meiryo"/>
                      </a:endParaRPr>
                    </a:p>
                  </a:txBody>
                  <a:tcPr marL="9525" marR="9525" marT="9525" marB="0" anchor="ctr"/>
                </a:tc>
                <a:tc>
                  <a:txBody>
                    <a:bodyPr/>
                    <a:lstStyle/>
                    <a:p>
                      <a:pPr marL="0" marR="0" lvl="0" indent="0" algn="ctr" rtl="0">
                        <a:spcBef>
                          <a:spcPts val="0"/>
                        </a:spcBef>
                        <a:spcAft>
                          <a:spcPts val="0"/>
                        </a:spcAft>
                        <a:buNone/>
                      </a:pPr>
                      <a:r>
                        <a:rPr lang="ja-JP" altLang="en-US" sz="1400" u="none" strike="noStrike" cap="none" dirty="0" smtClean="0">
                          <a:latin typeface="メイリオ" panose="020B0604030504040204" pitchFamily="50" charset="-128"/>
                          <a:ea typeface="メイリオ" panose="020B0604030504040204" pitchFamily="50" charset="-128"/>
                          <a:sym typeface="Meiryo"/>
                        </a:rPr>
                        <a:t>専用電池（交換可能）</a:t>
                      </a:r>
                      <a:endParaRPr sz="1400" b="0" i="0" u="none" strike="noStrike" cap="none" dirty="0">
                        <a:solidFill>
                          <a:schemeClr val="tx1"/>
                        </a:solidFill>
                        <a:latin typeface="メイリオ" panose="020B0604030504040204" pitchFamily="50" charset="-128"/>
                        <a:ea typeface="メイリオ" panose="020B0604030504040204" pitchFamily="50" charset="-128"/>
                        <a:cs typeface="Meiryo"/>
                        <a:sym typeface="Meiryo"/>
                      </a:endParaRPr>
                    </a:p>
                  </a:txBody>
                  <a:tcPr marL="9525" marR="9525" marT="9525" marB="0" anchor="ctr">
                    <a:lnL w="12700" cap="flat" cmpd="sng" algn="ctr">
                      <a:solidFill>
                        <a:schemeClr val="accent4">
                          <a:lumMod val="60000"/>
                          <a:lumOff val="40000"/>
                        </a:schemeClr>
                      </a:solidFill>
                      <a:prstDash val="solid"/>
                      <a:round/>
                      <a:headEnd type="none" w="med" len="med"/>
                      <a:tailEnd type="none" w="med" len="med"/>
                    </a:lnL>
                    <a:lnR w="12700" cap="flat" cmpd="sng" algn="ctr">
                      <a:solidFill>
                        <a:schemeClr val="accent4">
                          <a:lumMod val="60000"/>
                          <a:lumOff val="40000"/>
                        </a:schemeClr>
                      </a:solidFill>
                      <a:prstDash val="solid"/>
                      <a:round/>
                      <a:headEnd type="none" w="med" len="med"/>
                      <a:tailEnd type="none" w="med" len="med"/>
                    </a:lnR>
                    <a:lnT w="12700" cap="flat" cmpd="sng" algn="ctr">
                      <a:solidFill>
                        <a:schemeClr val="accent4">
                          <a:lumMod val="60000"/>
                          <a:lumOff val="40000"/>
                        </a:schemeClr>
                      </a:solidFill>
                      <a:prstDash val="solid"/>
                      <a:round/>
                      <a:headEnd type="none" w="med" len="med"/>
                      <a:tailEnd type="none" w="med" len="med"/>
                    </a:lnT>
                    <a:lnB w="12700" cap="flat" cmpd="sng" algn="ctr">
                      <a:solidFill>
                        <a:schemeClr val="accent4">
                          <a:lumMod val="60000"/>
                          <a:lumOff val="40000"/>
                        </a:schemeClr>
                      </a:solidFill>
                      <a:prstDash val="solid"/>
                      <a:round/>
                      <a:headEnd type="none" w="med" len="med"/>
                      <a:tailEnd type="none" w="med" len="med"/>
                    </a:lnB>
                    <a:solidFill>
                      <a:schemeClr val="bg1"/>
                    </a:solidFill>
                  </a:tcPr>
                </a:tc>
              </a:tr>
            </a:tbl>
          </a:graphicData>
        </a:graphic>
      </p:graphicFrame>
      <p:sp>
        <p:nvSpPr>
          <p:cNvPr id="2" name="テキスト ボックス 1"/>
          <p:cNvSpPr txBox="1"/>
          <p:nvPr/>
        </p:nvSpPr>
        <p:spPr>
          <a:xfrm>
            <a:off x="5048250" y="6016625"/>
            <a:ext cx="3117850" cy="261610"/>
          </a:xfrm>
          <a:prstGeom prst="rect">
            <a:avLst/>
          </a:prstGeom>
          <a:noFill/>
        </p:spPr>
        <p:txBody>
          <a:bodyPr wrap="square" rtlCol="0">
            <a:spAutoFit/>
          </a:bodyPr>
          <a:lstStyle/>
          <a:p>
            <a:pPr algn="r"/>
            <a:r>
              <a:rPr kumimoji="1" lang="en-US" altLang="ja-JP" sz="1050" dirty="0" smtClean="0">
                <a:latin typeface="メイリオ" panose="020B0604030504040204" pitchFamily="50" charset="-128"/>
                <a:ea typeface="メイリオ" panose="020B0604030504040204" pitchFamily="50" charset="-128"/>
              </a:rPr>
              <a:t>※1</a:t>
            </a:r>
            <a:r>
              <a:rPr kumimoji="1" lang="ja-JP" altLang="en-US" sz="1050" dirty="0" smtClean="0">
                <a:latin typeface="メイリオ" panose="020B0604030504040204" pitchFamily="50" charset="-128"/>
                <a:ea typeface="メイリオ" panose="020B0604030504040204" pitchFamily="50" charset="-128"/>
              </a:rPr>
              <a:t>：動作モードにより異なります。</a:t>
            </a:r>
            <a:endParaRPr kumimoji="1" lang="ja-JP" altLang="en-US" sz="1050" dirty="0">
              <a:latin typeface="メイリオ" panose="020B0604030504040204" pitchFamily="50" charset="-128"/>
              <a:ea typeface="メイリオ" panose="020B0604030504040204" pitchFamily="50" charset="-128"/>
            </a:endParaRPr>
          </a:p>
        </p:txBody>
      </p:sp>
      <p:sp>
        <p:nvSpPr>
          <p:cNvPr id="13" name="Google Shape;72;p2"/>
          <p:cNvSpPr txBox="1">
            <a:spLocks noGrp="1"/>
          </p:cNvSpPr>
          <p:nvPr>
            <p:ph type="sldNum" idx="12"/>
          </p:nvPr>
        </p:nvSpPr>
        <p:spPr>
          <a:xfrm>
            <a:off x="8048624" y="6610350"/>
            <a:ext cx="1057275" cy="24765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ltLang="ja-JP">
                <a:latin typeface="Meiryo"/>
                <a:ea typeface="Meiryo"/>
                <a:cs typeface="Meiryo"/>
                <a:sym typeface="Meiryo"/>
              </a:rPr>
              <a:t>8</a:t>
            </a:fld>
            <a:endParaRPr>
              <a:latin typeface="Meiryo"/>
              <a:ea typeface="Meiryo"/>
              <a:cs typeface="Meiryo"/>
              <a:sym typeface="Meiryo"/>
            </a:endParaRPr>
          </a:p>
        </p:txBody>
      </p:sp>
    </p:spTree>
    <p:extLst>
      <p:ext uri="{BB962C8B-B14F-4D97-AF65-F5344CB8AC3E}">
        <p14:creationId xmlns:p14="http://schemas.microsoft.com/office/powerpoint/2010/main" val="105139196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4"/>
          <p:cNvSpPr txBox="1">
            <a:spLocks noGrp="1"/>
          </p:cNvSpPr>
          <p:nvPr>
            <p:ph type="title"/>
          </p:nvPr>
        </p:nvSpPr>
        <p:spPr>
          <a:prstGeom prst="rect">
            <a:avLst/>
          </a:prstGeom>
          <a:noFill/>
          <a:ln>
            <a:noFill/>
          </a:ln>
        </p:spPr>
        <p:txBody>
          <a:bodyPr spcFirstLastPara="1" wrap="square" lIns="91425" tIns="45700" rIns="91425" bIns="45700" anchor="b" anchorCtr="0">
            <a:normAutofit/>
          </a:bodyPr>
          <a:lstStyle/>
          <a:p>
            <a:pPr marL="457200" lvl="0" indent="-457200" algn="l" rtl="0">
              <a:spcBef>
                <a:spcPts val="0"/>
              </a:spcBef>
              <a:spcAft>
                <a:spcPts val="0"/>
              </a:spcAft>
              <a:buClr>
                <a:schemeClr val="accent1"/>
              </a:buClr>
              <a:buSzPts val="3200"/>
              <a:buFont typeface="Noto Sans Symbols"/>
              <a:buChar char="◆"/>
            </a:pPr>
            <a:r>
              <a:rPr lang="en-US" altLang="ja-JP" dirty="0" smtClean="0"/>
              <a:t>b-Monitor2</a:t>
            </a:r>
            <a:r>
              <a:rPr lang="ja-JP" altLang="en-US" dirty="0"/>
              <a:t>　</a:t>
            </a:r>
            <a:r>
              <a:rPr lang="ja-JP" altLang="en-US" dirty="0" smtClean="0"/>
              <a:t>センサー動作概要</a:t>
            </a:r>
            <a:endParaRPr dirty="0">
              <a:solidFill>
                <a:schemeClr val="accent1"/>
              </a:solidFill>
            </a:endParaRPr>
          </a:p>
        </p:txBody>
      </p:sp>
      <p:sp>
        <p:nvSpPr>
          <p:cNvPr id="2" name="テキスト プレースホルダー 1"/>
          <p:cNvSpPr>
            <a:spLocks noGrp="1"/>
          </p:cNvSpPr>
          <p:nvPr>
            <p:ph type="body" idx="1"/>
          </p:nvPr>
        </p:nvSpPr>
        <p:spPr/>
        <p:txBody>
          <a:bodyPr>
            <a:normAutofit/>
          </a:bodyPr>
          <a:lstStyle/>
          <a:p>
            <a:r>
              <a:rPr kumimoji="1" lang="en-US" altLang="ja-JP" sz="2400" dirty="0" smtClean="0">
                <a:solidFill>
                  <a:schemeClr val="tx1">
                    <a:lumMod val="75000"/>
                    <a:lumOff val="25000"/>
                  </a:schemeClr>
                </a:solidFill>
              </a:rPr>
              <a:t>iOS</a:t>
            </a:r>
            <a:r>
              <a:rPr kumimoji="1" lang="ja-JP" altLang="en-US" sz="2400" dirty="0" smtClean="0">
                <a:solidFill>
                  <a:schemeClr val="tx1">
                    <a:lumMod val="75000"/>
                    <a:lumOff val="25000"/>
                  </a:schemeClr>
                </a:solidFill>
              </a:rPr>
              <a:t>アプリから動作モード設定可能</a:t>
            </a:r>
            <a:endParaRPr kumimoji="1" lang="en-US" altLang="ja-JP" sz="2400" dirty="0" smtClean="0">
              <a:solidFill>
                <a:schemeClr val="tx1">
                  <a:lumMod val="75000"/>
                  <a:lumOff val="25000"/>
                </a:schemeClr>
              </a:solidFill>
            </a:endParaRPr>
          </a:p>
          <a:p>
            <a:r>
              <a:rPr kumimoji="1" lang="ja-JP" altLang="en-US" sz="2400" dirty="0" smtClean="0">
                <a:solidFill>
                  <a:schemeClr val="tx1">
                    <a:lumMod val="75000"/>
                    <a:lumOff val="25000"/>
                  </a:schemeClr>
                </a:solidFill>
              </a:rPr>
              <a:t>対象機械の用途により選択ください</a:t>
            </a:r>
            <a:endParaRPr kumimoji="1" lang="en-US" altLang="ja-JP" sz="2400" dirty="0" smtClean="0">
              <a:solidFill>
                <a:schemeClr val="tx1">
                  <a:lumMod val="75000"/>
                  <a:lumOff val="25000"/>
                </a:schemeClr>
              </a:solidFill>
            </a:endParaRPr>
          </a:p>
          <a:p>
            <a:pPr marL="50800" indent="0">
              <a:buNone/>
            </a:pPr>
            <a:endParaRPr kumimoji="1" lang="ja-JP" altLang="en-US" sz="2400" dirty="0">
              <a:solidFill>
                <a:schemeClr val="tx1">
                  <a:lumMod val="75000"/>
                  <a:lumOff val="25000"/>
                </a:schemeClr>
              </a:solidFill>
            </a:endParaRPr>
          </a:p>
        </p:txBody>
      </p:sp>
      <p:sp>
        <p:nvSpPr>
          <p:cNvPr id="10" name="Google Shape;72;p2"/>
          <p:cNvSpPr txBox="1">
            <a:spLocks noGrp="1"/>
          </p:cNvSpPr>
          <p:nvPr>
            <p:ph type="sldNum" idx="12"/>
          </p:nvPr>
        </p:nvSpPr>
        <p:spPr>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ltLang="ja-JP">
                <a:latin typeface="Meiryo"/>
                <a:ea typeface="Meiryo"/>
                <a:cs typeface="Meiryo"/>
                <a:sym typeface="Meiryo"/>
              </a:rPr>
              <a:t>9</a:t>
            </a:fld>
            <a:endParaRPr>
              <a:latin typeface="Meiryo"/>
              <a:ea typeface="Meiryo"/>
              <a:cs typeface="Meiryo"/>
              <a:sym typeface="Meiryo"/>
            </a:endParaRPr>
          </a:p>
        </p:txBody>
      </p:sp>
      <p:graphicFrame>
        <p:nvGraphicFramePr>
          <p:cNvPr id="12" name="表 11"/>
          <p:cNvGraphicFramePr>
            <a:graphicFrameLocks noGrp="1"/>
          </p:cNvGraphicFramePr>
          <p:nvPr>
            <p:extLst>
              <p:ext uri="{D42A27DB-BD31-4B8C-83A1-F6EECF244321}">
                <p14:modId xmlns:p14="http://schemas.microsoft.com/office/powerpoint/2010/main" val="812992542"/>
              </p:ext>
            </p:extLst>
          </p:nvPr>
        </p:nvGraphicFramePr>
        <p:xfrm>
          <a:off x="1396052" y="2746754"/>
          <a:ext cx="6338815" cy="2895600"/>
        </p:xfrm>
        <a:graphic>
          <a:graphicData uri="http://schemas.openxmlformats.org/drawingml/2006/table">
            <a:tbl>
              <a:tblPr>
                <a:tableStyleId>{ED083AE6-46FA-4A59-8FB0-9F97EB10719F}</a:tableStyleId>
              </a:tblPr>
              <a:tblGrid>
                <a:gridCol w="598806"/>
                <a:gridCol w="1936720"/>
                <a:gridCol w="1267763"/>
                <a:gridCol w="1267763"/>
                <a:gridCol w="1267763"/>
              </a:tblGrid>
              <a:tr h="370840">
                <a:tc gridSpan="2">
                  <a:txBody>
                    <a:bodyPr/>
                    <a:lstStyle/>
                    <a:p>
                      <a:pPr algn="ctr"/>
                      <a:r>
                        <a:rPr kumimoji="1" lang="ja-JP" altLang="en-US" sz="1600" dirty="0" smtClean="0">
                          <a:solidFill>
                            <a:schemeClr val="tx1">
                              <a:lumMod val="75000"/>
                              <a:lumOff val="25000"/>
                            </a:schemeClr>
                          </a:solidFill>
                          <a:latin typeface="メイリオ" panose="020B0604030504040204" pitchFamily="50" charset="-128"/>
                          <a:ea typeface="メイリオ" panose="020B0604030504040204" pitchFamily="50" charset="-128"/>
                        </a:rPr>
                        <a:t>動作モード</a:t>
                      </a:r>
                      <a:endParaRPr kumimoji="1" lang="ja-JP" altLang="en-US" sz="1600" dirty="0">
                        <a:solidFill>
                          <a:schemeClr val="tx1">
                            <a:lumMod val="75000"/>
                            <a:lumOff val="25000"/>
                          </a:schemeClr>
                        </a:solidFill>
                        <a:latin typeface="メイリオ" panose="020B0604030504040204" pitchFamily="50" charset="-128"/>
                        <a:ea typeface="メイリオ" panose="020B0604030504040204" pitchFamily="50" charset="-128"/>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lumMod val="95000"/>
                      </a:schemeClr>
                    </a:solidFill>
                  </a:tcPr>
                </a:tc>
                <a:tc hMerge="1">
                  <a:txBody>
                    <a:bodyPr/>
                    <a:lstStyle/>
                    <a:p>
                      <a:endParaRPr kumimoji="1" lang="ja-JP" altLang="en-US" dirty="0"/>
                    </a:p>
                  </a:txBody>
                  <a:tcPr/>
                </a:tc>
                <a:tc>
                  <a:txBody>
                    <a:bodyPr/>
                    <a:lstStyle/>
                    <a:p>
                      <a:pPr algn="ctr"/>
                      <a:r>
                        <a:rPr kumimoji="1" lang="ja-JP" altLang="en-US" sz="1600" dirty="0" smtClean="0">
                          <a:solidFill>
                            <a:schemeClr val="tx1">
                              <a:lumMod val="75000"/>
                              <a:lumOff val="25000"/>
                            </a:schemeClr>
                          </a:solidFill>
                          <a:latin typeface="メイリオ" panose="020B0604030504040204" pitchFamily="50" charset="-128"/>
                          <a:ea typeface="メイリオ" panose="020B0604030504040204" pitchFamily="50" charset="-128"/>
                        </a:rPr>
                        <a:t>重点</a:t>
                      </a:r>
                      <a:endParaRPr kumimoji="1" lang="en-US" altLang="ja-JP" sz="1600" dirty="0" smtClean="0">
                        <a:solidFill>
                          <a:schemeClr val="tx1">
                            <a:lumMod val="75000"/>
                            <a:lumOff val="25000"/>
                          </a:schemeClr>
                        </a:solidFill>
                        <a:latin typeface="メイリオ" panose="020B0604030504040204" pitchFamily="50" charset="-128"/>
                        <a:ea typeface="メイリオ" panose="020B0604030504040204" pitchFamily="50" charset="-128"/>
                      </a:endParaRPr>
                    </a:p>
                    <a:p>
                      <a:pPr algn="ctr"/>
                      <a:r>
                        <a:rPr kumimoji="1" lang="ja-JP" altLang="en-US" sz="1600" dirty="0" smtClean="0">
                          <a:solidFill>
                            <a:schemeClr val="tx1">
                              <a:lumMod val="75000"/>
                              <a:lumOff val="25000"/>
                            </a:schemeClr>
                          </a:solidFill>
                          <a:latin typeface="メイリオ" panose="020B0604030504040204" pitchFamily="50" charset="-128"/>
                          <a:ea typeface="メイリオ" panose="020B0604030504040204" pitchFamily="50" charset="-128"/>
                        </a:rPr>
                        <a:t>モード</a:t>
                      </a:r>
                      <a:endParaRPr kumimoji="1" lang="ja-JP" altLang="en-US" sz="1600" dirty="0">
                        <a:solidFill>
                          <a:schemeClr val="tx1">
                            <a:lumMod val="75000"/>
                            <a:lumOff val="25000"/>
                          </a:schemeClr>
                        </a:solidFill>
                        <a:latin typeface="メイリオ" panose="020B0604030504040204" pitchFamily="50" charset="-128"/>
                        <a:ea typeface="メイリオ" panose="020B0604030504040204" pitchFamily="50" charset="-128"/>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FFE0D9"/>
                    </a:solidFill>
                  </a:tcPr>
                </a:tc>
                <a:tc>
                  <a:txBody>
                    <a:bodyPr/>
                    <a:lstStyle/>
                    <a:p>
                      <a:pPr algn="ctr"/>
                      <a:r>
                        <a:rPr kumimoji="1" lang="ja-JP" altLang="en-US" sz="1600" dirty="0" smtClean="0">
                          <a:solidFill>
                            <a:schemeClr val="tx1">
                              <a:lumMod val="75000"/>
                              <a:lumOff val="25000"/>
                            </a:schemeClr>
                          </a:solidFill>
                          <a:latin typeface="メイリオ" panose="020B0604030504040204" pitchFamily="50" charset="-128"/>
                          <a:ea typeface="メイリオ" panose="020B0604030504040204" pitchFamily="50" charset="-128"/>
                        </a:rPr>
                        <a:t>標準</a:t>
                      </a:r>
                      <a:endParaRPr kumimoji="1" lang="en-US" altLang="ja-JP" sz="1600" dirty="0" smtClean="0">
                        <a:solidFill>
                          <a:schemeClr val="tx1">
                            <a:lumMod val="75000"/>
                            <a:lumOff val="25000"/>
                          </a:schemeClr>
                        </a:solidFill>
                        <a:latin typeface="メイリオ" panose="020B0604030504040204" pitchFamily="50" charset="-128"/>
                        <a:ea typeface="メイリオ" panose="020B0604030504040204" pitchFamily="50" charset="-128"/>
                      </a:endParaRPr>
                    </a:p>
                    <a:p>
                      <a:pPr algn="ctr"/>
                      <a:r>
                        <a:rPr kumimoji="1" lang="ja-JP" altLang="en-US" sz="1600" dirty="0" smtClean="0">
                          <a:solidFill>
                            <a:schemeClr val="tx1">
                              <a:lumMod val="75000"/>
                              <a:lumOff val="25000"/>
                            </a:schemeClr>
                          </a:solidFill>
                          <a:latin typeface="メイリオ" panose="020B0604030504040204" pitchFamily="50" charset="-128"/>
                          <a:ea typeface="メイリオ" panose="020B0604030504040204" pitchFamily="50" charset="-128"/>
                        </a:rPr>
                        <a:t>モード</a:t>
                      </a:r>
                      <a:endParaRPr kumimoji="1" lang="ja-JP" altLang="en-US" sz="1600" dirty="0">
                        <a:solidFill>
                          <a:schemeClr val="tx1">
                            <a:lumMod val="75000"/>
                            <a:lumOff val="25000"/>
                          </a:schemeClr>
                        </a:solidFill>
                        <a:latin typeface="メイリオ" panose="020B0604030504040204" pitchFamily="50" charset="-128"/>
                        <a:ea typeface="メイリオ" panose="020B0604030504040204" pitchFamily="50" charset="-128"/>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E5F0FF"/>
                    </a:solidFill>
                  </a:tcPr>
                </a:tc>
                <a:tc>
                  <a:txBody>
                    <a:bodyPr/>
                    <a:lstStyle/>
                    <a:p>
                      <a:pPr algn="ctr"/>
                      <a:r>
                        <a:rPr kumimoji="1" lang="ja-JP" altLang="en-US" sz="1600" dirty="0" smtClean="0">
                          <a:solidFill>
                            <a:schemeClr val="tx1">
                              <a:lumMod val="75000"/>
                              <a:lumOff val="25000"/>
                            </a:schemeClr>
                          </a:solidFill>
                          <a:latin typeface="メイリオ" panose="020B0604030504040204" pitchFamily="50" charset="-128"/>
                          <a:ea typeface="メイリオ" panose="020B0604030504040204" pitchFamily="50" charset="-128"/>
                        </a:rPr>
                        <a:t>省電力</a:t>
                      </a:r>
                      <a:endParaRPr kumimoji="1" lang="en-US" altLang="ja-JP" sz="1600" dirty="0" smtClean="0">
                        <a:solidFill>
                          <a:schemeClr val="tx1">
                            <a:lumMod val="75000"/>
                            <a:lumOff val="25000"/>
                          </a:schemeClr>
                        </a:solidFill>
                        <a:latin typeface="メイリオ" panose="020B0604030504040204" pitchFamily="50" charset="-128"/>
                        <a:ea typeface="メイリオ" panose="020B0604030504040204" pitchFamily="50" charset="-128"/>
                      </a:endParaRPr>
                    </a:p>
                    <a:p>
                      <a:pPr algn="ctr"/>
                      <a:r>
                        <a:rPr kumimoji="1" lang="ja-JP" altLang="en-US" sz="1600" dirty="0" smtClean="0">
                          <a:solidFill>
                            <a:schemeClr val="tx1">
                              <a:lumMod val="75000"/>
                              <a:lumOff val="25000"/>
                            </a:schemeClr>
                          </a:solidFill>
                          <a:latin typeface="メイリオ" panose="020B0604030504040204" pitchFamily="50" charset="-128"/>
                          <a:ea typeface="メイリオ" panose="020B0604030504040204" pitchFamily="50" charset="-128"/>
                        </a:rPr>
                        <a:t>モード</a:t>
                      </a:r>
                      <a:endParaRPr kumimoji="1" lang="ja-JP" altLang="en-US" sz="1600" dirty="0">
                        <a:solidFill>
                          <a:schemeClr val="tx1">
                            <a:lumMod val="75000"/>
                            <a:lumOff val="25000"/>
                          </a:schemeClr>
                        </a:solidFill>
                        <a:latin typeface="メイリオ" panose="020B0604030504040204" pitchFamily="50" charset="-128"/>
                        <a:ea typeface="メイリオ" panose="020B0604030504040204" pitchFamily="50" charset="-128"/>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E5FFE5"/>
                    </a:solidFill>
                  </a:tcPr>
                </a:tc>
              </a:tr>
              <a:tr h="579120">
                <a:tc gridSpan="2">
                  <a:txBody>
                    <a:bodyPr/>
                    <a:lstStyle/>
                    <a:p>
                      <a:pPr algn="ctr"/>
                      <a:r>
                        <a:rPr kumimoji="1" lang="ja-JP" altLang="en-US" sz="1600" dirty="0" smtClean="0">
                          <a:solidFill>
                            <a:schemeClr val="tx1">
                              <a:lumMod val="75000"/>
                              <a:lumOff val="25000"/>
                            </a:schemeClr>
                          </a:solidFill>
                          <a:latin typeface="メイリオ" panose="020B0604030504040204" pitchFamily="50" charset="-128"/>
                          <a:ea typeface="メイリオ" panose="020B0604030504040204" pitchFamily="50" charset="-128"/>
                        </a:rPr>
                        <a:t>電池寿命</a:t>
                      </a:r>
                      <a:endParaRPr kumimoji="1" lang="en-US" altLang="ja-JP" sz="1600" dirty="0" smtClean="0">
                        <a:solidFill>
                          <a:schemeClr val="tx1">
                            <a:lumMod val="75000"/>
                            <a:lumOff val="25000"/>
                          </a:schemeClr>
                        </a:solidFill>
                        <a:latin typeface="メイリオ" panose="020B0604030504040204" pitchFamily="50" charset="-128"/>
                        <a:ea typeface="メイリオ" panose="020B0604030504040204" pitchFamily="50" charset="-128"/>
                      </a:endParaRPr>
                    </a:p>
                    <a:p>
                      <a:pPr algn="ctr"/>
                      <a:r>
                        <a:rPr kumimoji="1" lang="ja-JP" altLang="en-US" sz="1600" dirty="0" smtClean="0">
                          <a:solidFill>
                            <a:schemeClr val="tx1">
                              <a:lumMod val="75000"/>
                              <a:lumOff val="25000"/>
                            </a:schemeClr>
                          </a:solidFill>
                          <a:latin typeface="メイリオ" panose="020B0604030504040204" pitchFamily="50" charset="-128"/>
                          <a:ea typeface="メイリオ" panose="020B0604030504040204" pitchFamily="50" charset="-128"/>
                        </a:rPr>
                        <a:t>（目安）</a:t>
                      </a:r>
                      <a:endParaRPr kumimoji="1" lang="ja-JP" altLang="en-US" sz="1600" dirty="0">
                        <a:solidFill>
                          <a:schemeClr val="tx1">
                            <a:lumMod val="75000"/>
                            <a:lumOff val="25000"/>
                          </a:schemeClr>
                        </a:solidFill>
                        <a:latin typeface="メイリオ" panose="020B0604030504040204" pitchFamily="50" charset="-128"/>
                        <a:ea typeface="メイリオ" panose="020B0604030504040204" pitchFamily="50" charset="-128"/>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lumMod val="95000"/>
                      </a:schemeClr>
                    </a:solidFill>
                  </a:tcPr>
                </a:tc>
                <a:tc hMerge="1">
                  <a:txBody>
                    <a:bodyPr/>
                    <a:lstStyle/>
                    <a:p>
                      <a:endParaRPr kumimoji="1" lang="ja-JP" altLang="en-US" dirty="0"/>
                    </a:p>
                  </a:txBody>
                  <a:tcPr/>
                </a:tc>
                <a:tc>
                  <a:txBody>
                    <a:bodyPr/>
                    <a:lstStyle/>
                    <a:p>
                      <a:pPr algn="ctr"/>
                      <a:r>
                        <a:rPr kumimoji="1" lang="en-US" altLang="ja-JP" sz="1600" dirty="0" smtClean="0">
                          <a:solidFill>
                            <a:schemeClr val="tx1">
                              <a:lumMod val="75000"/>
                              <a:lumOff val="25000"/>
                            </a:schemeClr>
                          </a:solidFill>
                          <a:latin typeface="メイリオ" panose="020B0604030504040204" pitchFamily="50" charset="-128"/>
                          <a:ea typeface="メイリオ" panose="020B0604030504040204" pitchFamily="50" charset="-128"/>
                        </a:rPr>
                        <a:t>1</a:t>
                      </a:r>
                      <a:r>
                        <a:rPr kumimoji="1" lang="ja-JP" altLang="en-US" sz="1600" dirty="0" smtClean="0">
                          <a:solidFill>
                            <a:schemeClr val="tx1">
                              <a:lumMod val="75000"/>
                              <a:lumOff val="25000"/>
                            </a:schemeClr>
                          </a:solidFill>
                          <a:latin typeface="メイリオ" panose="020B0604030504040204" pitchFamily="50" charset="-128"/>
                          <a:ea typeface="メイリオ" panose="020B0604030504040204" pitchFamily="50" charset="-128"/>
                        </a:rPr>
                        <a:t>年</a:t>
                      </a:r>
                      <a:endParaRPr kumimoji="1" lang="ja-JP" altLang="en-US" sz="1600" dirty="0">
                        <a:solidFill>
                          <a:schemeClr val="tx1">
                            <a:lumMod val="75000"/>
                            <a:lumOff val="25000"/>
                          </a:schemeClr>
                        </a:solidFill>
                        <a:latin typeface="メイリオ" panose="020B0604030504040204" pitchFamily="50" charset="-128"/>
                        <a:ea typeface="メイリオ" panose="020B0604030504040204" pitchFamily="50" charset="-128"/>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FFE0D9"/>
                    </a:solidFill>
                  </a:tcPr>
                </a:tc>
                <a:tc>
                  <a:txBody>
                    <a:bodyPr/>
                    <a:lstStyle/>
                    <a:p>
                      <a:pPr algn="ctr"/>
                      <a:r>
                        <a:rPr kumimoji="1" lang="en-US" altLang="ja-JP" sz="1600" dirty="0" smtClean="0">
                          <a:solidFill>
                            <a:schemeClr val="tx1">
                              <a:lumMod val="75000"/>
                              <a:lumOff val="25000"/>
                            </a:schemeClr>
                          </a:solidFill>
                          <a:latin typeface="メイリオ" panose="020B0604030504040204" pitchFamily="50" charset="-128"/>
                          <a:ea typeface="メイリオ" panose="020B0604030504040204" pitchFamily="50" charset="-128"/>
                        </a:rPr>
                        <a:t>2</a:t>
                      </a:r>
                      <a:r>
                        <a:rPr kumimoji="1" lang="ja-JP" altLang="en-US" sz="1600" dirty="0" smtClean="0">
                          <a:solidFill>
                            <a:schemeClr val="tx1">
                              <a:lumMod val="75000"/>
                              <a:lumOff val="25000"/>
                            </a:schemeClr>
                          </a:solidFill>
                          <a:latin typeface="メイリオ" panose="020B0604030504040204" pitchFamily="50" charset="-128"/>
                          <a:ea typeface="メイリオ" panose="020B0604030504040204" pitchFamily="50" charset="-128"/>
                        </a:rPr>
                        <a:t>年</a:t>
                      </a:r>
                      <a:endParaRPr kumimoji="1" lang="ja-JP" altLang="en-US" sz="1600" dirty="0">
                        <a:solidFill>
                          <a:schemeClr val="tx1">
                            <a:lumMod val="75000"/>
                            <a:lumOff val="25000"/>
                          </a:schemeClr>
                        </a:solidFill>
                        <a:latin typeface="メイリオ" panose="020B0604030504040204" pitchFamily="50" charset="-128"/>
                        <a:ea typeface="メイリオ" panose="020B0604030504040204" pitchFamily="50" charset="-128"/>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E5F0FF"/>
                    </a:solidFill>
                  </a:tcPr>
                </a:tc>
                <a:tc>
                  <a:txBody>
                    <a:bodyPr/>
                    <a:lstStyle/>
                    <a:p>
                      <a:pPr algn="ctr"/>
                      <a:r>
                        <a:rPr kumimoji="1" lang="en-US" altLang="ja-JP" sz="1600" dirty="0" smtClean="0">
                          <a:solidFill>
                            <a:schemeClr val="tx1">
                              <a:lumMod val="75000"/>
                              <a:lumOff val="25000"/>
                            </a:schemeClr>
                          </a:solidFill>
                          <a:latin typeface="メイリオ" panose="020B0604030504040204" pitchFamily="50" charset="-128"/>
                          <a:ea typeface="メイリオ" panose="020B0604030504040204" pitchFamily="50" charset="-128"/>
                        </a:rPr>
                        <a:t>3</a:t>
                      </a:r>
                      <a:r>
                        <a:rPr kumimoji="1" lang="ja-JP" altLang="en-US" sz="1600" dirty="0" smtClean="0">
                          <a:solidFill>
                            <a:schemeClr val="tx1">
                              <a:lumMod val="75000"/>
                              <a:lumOff val="25000"/>
                            </a:schemeClr>
                          </a:solidFill>
                          <a:latin typeface="メイリオ" panose="020B0604030504040204" pitchFamily="50" charset="-128"/>
                          <a:ea typeface="メイリオ" panose="020B0604030504040204" pitchFamily="50" charset="-128"/>
                        </a:rPr>
                        <a:t>年</a:t>
                      </a:r>
                      <a:endParaRPr kumimoji="1" lang="ja-JP" altLang="en-US" sz="1600" dirty="0">
                        <a:solidFill>
                          <a:schemeClr val="tx1">
                            <a:lumMod val="75000"/>
                            <a:lumOff val="25000"/>
                          </a:schemeClr>
                        </a:solidFill>
                        <a:latin typeface="メイリオ" panose="020B0604030504040204" pitchFamily="50" charset="-128"/>
                        <a:ea typeface="メイリオ" panose="020B0604030504040204" pitchFamily="50" charset="-128"/>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E5FFE5"/>
                    </a:solidFill>
                  </a:tcPr>
                </a:tc>
              </a:tr>
              <a:tr h="579120">
                <a:tc rowSpan="3">
                  <a:txBody>
                    <a:bodyPr/>
                    <a:lstStyle/>
                    <a:p>
                      <a:pPr algn="ctr"/>
                      <a:r>
                        <a:rPr kumimoji="1" lang="ja-JP" altLang="en-US" sz="1600" dirty="0" smtClean="0">
                          <a:solidFill>
                            <a:schemeClr val="tx1">
                              <a:lumMod val="75000"/>
                              <a:lumOff val="25000"/>
                            </a:schemeClr>
                          </a:solidFill>
                          <a:latin typeface="メイリオ" panose="020B0604030504040204" pitchFamily="50" charset="-128"/>
                          <a:ea typeface="メイリオ" panose="020B0604030504040204" pitchFamily="50" charset="-128"/>
                        </a:rPr>
                        <a:t>保存周期</a:t>
                      </a:r>
                      <a:endParaRPr kumimoji="1" lang="ja-JP" altLang="en-US" sz="1600" dirty="0">
                        <a:solidFill>
                          <a:schemeClr val="tx1">
                            <a:lumMod val="75000"/>
                            <a:lumOff val="25000"/>
                          </a:schemeClr>
                        </a:solidFill>
                        <a:latin typeface="メイリオ" panose="020B0604030504040204" pitchFamily="50" charset="-128"/>
                        <a:ea typeface="メイリオ" panose="020B0604030504040204" pitchFamily="50" charset="-128"/>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algn="ctr"/>
                      <a:r>
                        <a:rPr kumimoji="1" lang="ja-JP" altLang="en-US" sz="1600" dirty="0" smtClean="0">
                          <a:solidFill>
                            <a:schemeClr val="tx1">
                              <a:lumMod val="75000"/>
                              <a:lumOff val="25000"/>
                            </a:schemeClr>
                          </a:solidFill>
                          <a:latin typeface="メイリオ" panose="020B0604030504040204" pitchFamily="50" charset="-128"/>
                          <a:ea typeface="メイリオ" panose="020B0604030504040204" pitchFamily="50" charset="-128"/>
                        </a:rPr>
                        <a:t>加速度</a:t>
                      </a:r>
                      <a:r>
                        <a:rPr kumimoji="1" lang="en-US" altLang="ja-JP" sz="1600" dirty="0" smtClean="0">
                          <a:solidFill>
                            <a:schemeClr val="tx1">
                              <a:lumMod val="75000"/>
                              <a:lumOff val="25000"/>
                            </a:schemeClr>
                          </a:solidFill>
                          <a:latin typeface="メイリオ" panose="020B0604030504040204" pitchFamily="50" charset="-128"/>
                          <a:ea typeface="メイリオ" panose="020B0604030504040204" pitchFamily="50" charset="-128"/>
                        </a:rPr>
                        <a:t>RMS</a:t>
                      </a:r>
                    </a:p>
                    <a:p>
                      <a:pPr algn="ctr"/>
                      <a:r>
                        <a:rPr kumimoji="1" lang="ja-JP" altLang="en-US" sz="1600" dirty="0" smtClean="0">
                          <a:solidFill>
                            <a:schemeClr val="tx1">
                              <a:lumMod val="75000"/>
                              <a:lumOff val="25000"/>
                            </a:schemeClr>
                          </a:solidFill>
                          <a:latin typeface="メイリオ" panose="020B0604030504040204" pitchFamily="50" charset="-128"/>
                          <a:ea typeface="メイリオ" panose="020B0604030504040204" pitchFamily="50" charset="-128"/>
                        </a:rPr>
                        <a:t>トレンド保存</a:t>
                      </a:r>
                      <a:endParaRPr kumimoji="1" lang="ja-JP" altLang="en-US" sz="1600" dirty="0">
                        <a:solidFill>
                          <a:schemeClr val="tx1">
                            <a:lumMod val="75000"/>
                            <a:lumOff val="25000"/>
                          </a:schemeClr>
                        </a:solidFill>
                        <a:latin typeface="メイリオ" panose="020B0604030504040204" pitchFamily="50" charset="-128"/>
                        <a:ea typeface="メイリオ" panose="020B0604030504040204" pitchFamily="50" charset="-128"/>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algn="ctr"/>
                      <a:r>
                        <a:rPr kumimoji="1" lang="en-US" altLang="ja-JP" sz="1600" dirty="0" smtClean="0">
                          <a:solidFill>
                            <a:schemeClr val="tx1">
                              <a:lumMod val="75000"/>
                              <a:lumOff val="25000"/>
                            </a:schemeClr>
                          </a:solidFill>
                          <a:latin typeface="メイリオ" panose="020B0604030504040204" pitchFamily="50" charset="-128"/>
                          <a:ea typeface="メイリオ" panose="020B0604030504040204" pitchFamily="50" charset="-128"/>
                        </a:rPr>
                        <a:t>1</a:t>
                      </a:r>
                      <a:r>
                        <a:rPr kumimoji="1" lang="ja-JP" altLang="en-US" sz="1600" dirty="0" smtClean="0">
                          <a:solidFill>
                            <a:schemeClr val="tx1">
                              <a:lumMod val="75000"/>
                              <a:lumOff val="25000"/>
                            </a:schemeClr>
                          </a:solidFill>
                          <a:latin typeface="メイリオ" panose="020B0604030504040204" pitchFamily="50" charset="-128"/>
                          <a:ea typeface="メイリオ" panose="020B0604030504040204" pitchFamily="50" charset="-128"/>
                        </a:rPr>
                        <a:t>時間</a:t>
                      </a:r>
                      <a:endParaRPr kumimoji="1" lang="ja-JP" altLang="en-US" sz="1600" dirty="0">
                        <a:solidFill>
                          <a:schemeClr val="tx1">
                            <a:lumMod val="75000"/>
                            <a:lumOff val="25000"/>
                          </a:schemeClr>
                        </a:solidFill>
                        <a:latin typeface="メイリオ" panose="020B0604030504040204" pitchFamily="50" charset="-128"/>
                        <a:ea typeface="メイリオ" panose="020B0604030504040204" pitchFamily="50" charset="-128"/>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FFE0D9"/>
                    </a:solidFill>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1" lang="en-US" altLang="ja-JP" sz="1600" dirty="0" smtClean="0">
                          <a:solidFill>
                            <a:schemeClr val="tx1">
                              <a:lumMod val="75000"/>
                              <a:lumOff val="25000"/>
                            </a:schemeClr>
                          </a:solidFill>
                          <a:latin typeface="メイリオ" panose="020B0604030504040204" pitchFamily="50" charset="-128"/>
                          <a:ea typeface="メイリオ" panose="020B0604030504040204" pitchFamily="50" charset="-128"/>
                        </a:rPr>
                        <a:t>1</a:t>
                      </a:r>
                      <a:r>
                        <a:rPr kumimoji="1" lang="ja-JP" altLang="en-US" sz="1600" dirty="0" smtClean="0">
                          <a:solidFill>
                            <a:schemeClr val="tx1">
                              <a:lumMod val="75000"/>
                              <a:lumOff val="25000"/>
                            </a:schemeClr>
                          </a:solidFill>
                          <a:latin typeface="メイリオ" panose="020B0604030504040204" pitchFamily="50" charset="-128"/>
                          <a:ea typeface="メイリオ" panose="020B0604030504040204" pitchFamily="50" charset="-128"/>
                        </a:rPr>
                        <a:t>時間</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E5F0FF"/>
                    </a:solidFill>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1" lang="en-US" altLang="ja-JP" sz="1600" dirty="0" smtClean="0">
                          <a:solidFill>
                            <a:schemeClr val="tx1">
                              <a:lumMod val="75000"/>
                              <a:lumOff val="25000"/>
                            </a:schemeClr>
                          </a:solidFill>
                          <a:latin typeface="メイリオ" panose="020B0604030504040204" pitchFamily="50" charset="-128"/>
                          <a:ea typeface="メイリオ" panose="020B0604030504040204" pitchFamily="50" charset="-128"/>
                        </a:rPr>
                        <a:t>12</a:t>
                      </a:r>
                      <a:r>
                        <a:rPr kumimoji="1" lang="ja-JP" altLang="en-US" sz="1600" dirty="0" smtClean="0">
                          <a:solidFill>
                            <a:schemeClr val="tx1">
                              <a:lumMod val="75000"/>
                              <a:lumOff val="25000"/>
                            </a:schemeClr>
                          </a:solidFill>
                          <a:latin typeface="メイリオ" panose="020B0604030504040204" pitchFamily="50" charset="-128"/>
                          <a:ea typeface="メイリオ" panose="020B0604030504040204" pitchFamily="50" charset="-128"/>
                        </a:rPr>
                        <a:t>時間</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E5FFE5"/>
                    </a:solidFill>
                  </a:tcPr>
                </a:tc>
              </a:tr>
              <a:tr h="579120">
                <a:tc vMerge="1">
                  <a:txBody>
                    <a:bodyPr/>
                    <a:lstStyle/>
                    <a:p>
                      <a:endParaRPr kumimoji="1" lang="ja-JP" altLang="en-US" dirty="0"/>
                    </a:p>
                  </a:txBody>
                  <a:tcPr/>
                </a:tc>
                <a:tc>
                  <a:txBody>
                    <a:bodyPr/>
                    <a:lstStyle/>
                    <a:p>
                      <a:pPr algn="ctr"/>
                      <a:r>
                        <a:rPr kumimoji="1" lang="ja-JP" altLang="en-US" sz="1600" dirty="0" smtClean="0">
                          <a:solidFill>
                            <a:schemeClr val="tx1">
                              <a:lumMod val="75000"/>
                              <a:lumOff val="25000"/>
                            </a:schemeClr>
                          </a:solidFill>
                          <a:latin typeface="メイリオ" panose="020B0604030504040204" pitchFamily="50" charset="-128"/>
                          <a:ea typeface="メイリオ" panose="020B0604030504040204" pitchFamily="50" charset="-128"/>
                        </a:rPr>
                        <a:t>速度</a:t>
                      </a:r>
                      <a:r>
                        <a:rPr kumimoji="1" lang="en-US" altLang="ja-JP" sz="1600" dirty="0" smtClean="0">
                          <a:solidFill>
                            <a:schemeClr val="tx1">
                              <a:lumMod val="75000"/>
                              <a:lumOff val="25000"/>
                            </a:schemeClr>
                          </a:solidFill>
                          <a:latin typeface="メイリオ" panose="020B0604030504040204" pitchFamily="50" charset="-128"/>
                          <a:ea typeface="メイリオ" panose="020B0604030504040204" pitchFamily="50" charset="-128"/>
                        </a:rPr>
                        <a:t>RMS</a:t>
                      </a:r>
                    </a:p>
                    <a:p>
                      <a:pPr algn="ctr"/>
                      <a:r>
                        <a:rPr kumimoji="1" lang="ja-JP" altLang="en-US" sz="1600" dirty="0" smtClean="0">
                          <a:solidFill>
                            <a:schemeClr val="tx1">
                              <a:lumMod val="75000"/>
                              <a:lumOff val="25000"/>
                            </a:schemeClr>
                          </a:solidFill>
                          <a:latin typeface="メイリオ" panose="020B0604030504040204" pitchFamily="50" charset="-128"/>
                          <a:ea typeface="メイリオ" panose="020B0604030504040204" pitchFamily="50" charset="-128"/>
                        </a:rPr>
                        <a:t>トレンド保存</a:t>
                      </a:r>
                      <a:endParaRPr kumimoji="1" lang="ja-JP" altLang="en-US" sz="1600" dirty="0">
                        <a:solidFill>
                          <a:schemeClr val="tx1">
                            <a:lumMod val="75000"/>
                            <a:lumOff val="25000"/>
                          </a:schemeClr>
                        </a:solidFill>
                        <a:latin typeface="メイリオ" panose="020B0604030504040204" pitchFamily="50" charset="-128"/>
                        <a:ea typeface="メイリオ" panose="020B0604030504040204" pitchFamily="50" charset="-128"/>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algn="ctr"/>
                      <a:r>
                        <a:rPr kumimoji="1" lang="en-US" altLang="ja-JP" sz="1600" dirty="0" smtClean="0">
                          <a:solidFill>
                            <a:schemeClr val="tx1">
                              <a:lumMod val="75000"/>
                              <a:lumOff val="25000"/>
                            </a:schemeClr>
                          </a:solidFill>
                          <a:latin typeface="メイリオ" panose="020B0604030504040204" pitchFamily="50" charset="-128"/>
                          <a:ea typeface="メイリオ" panose="020B0604030504040204" pitchFamily="50" charset="-128"/>
                        </a:rPr>
                        <a:t>1</a:t>
                      </a:r>
                      <a:r>
                        <a:rPr kumimoji="1" lang="ja-JP" altLang="en-US" sz="1600" dirty="0" smtClean="0">
                          <a:solidFill>
                            <a:schemeClr val="tx1">
                              <a:lumMod val="75000"/>
                              <a:lumOff val="25000"/>
                            </a:schemeClr>
                          </a:solidFill>
                          <a:latin typeface="メイリオ" panose="020B0604030504040204" pitchFamily="50" charset="-128"/>
                          <a:ea typeface="メイリオ" panose="020B0604030504040204" pitchFamily="50" charset="-128"/>
                        </a:rPr>
                        <a:t>日</a:t>
                      </a:r>
                      <a:endParaRPr kumimoji="1" lang="ja-JP" altLang="en-US" sz="1600" dirty="0">
                        <a:solidFill>
                          <a:schemeClr val="tx1">
                            <a:lumMod val="75000"/>
                            <a:lumOff val="25000"/>
                          </a:schemeClr>
                        </a:solidFill>
                        <a:latin typeface="メイリオ" panose="020B0604030504040204" pitchFamily="50" charset="-128"/>
                        <a:ea typeface="メイリオ" panose="020B0604030504040204" pitchFamily="50" charset="-128"/>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FFE0D9"/>
                    </a:solidFill>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1" lang="en-US" altLang="ja-JP" sz="1600" dirty="0" smtClean="0">
                          <a:solidFill>
                            <a:schemeClr val="tx1">
                              <a:lumMod val="75000"/>
                              <a:lumOff val="25000"/>
                            </a:schemeClr>
                          </a:solidFill>
                          <a:latin typeface="メイリオ" panose="020B0604030504040204" pitchFamily="50" charset="-128"/>
                          <a:ea typeface="メイリオ" panose="020B0604030504040204" pitchFamily="50" charset="-128"/>
                        </a:rPr>
                        <a:t>1</a:t>
                      </a:r>
                      <a:r>
                        <a:rPr kumimoji="1" lang="ja-JP" altLang="en-US" sz="1600" dirty="0" smtClean="0">
                          <a:solidFill>
                            <a:schemeClr val="tx1">
                              <a:lumMod val="75000"/>
                              <a:lumOff val="25000"/>
                            </a:schemeClr>
                          </a:solidFill>
                          <a:latin typeface="メイリオ" panose="020B0604030504040204" pitchFamily="50" charset="-128"/>
                          <a:ea typeface="メイリオ" panose="020B0604030504040204" pitchFamily="50" charset="-128"/>
                        </a:rPr>
                        <a:t>日</a:t>
                      </a:r>
                      <a:endParaRPr kumimoji="1" lang="ja-JP" altLang="en-US" sz="1600" dirty="0">
                        <a:solidFill>
                          <a:schemeClr val="tx1">
                            <a:lumMod val="75000"/>
                            <a:lumOff val="25000"/>
                          </a:schemeClr>
                        </a:solidFill>
                        <a:latin typeface="メイリオ" panose="020B0604030504040204" pitchFamily="50" charset="-128"/>
                        <a:ea typeface="メイリオ" panose="020B0604030504040204" pitchFamily="50" charset="-128"/>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E5F0FF"/>
                    </a:solidFill>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1" lang="en-US" altLang="ja-JP" sz="1600" dirty="0" smtClean="0">
                          <a:solidFill>
                            <a:schemeClr val="tx1">
                              <a:lumMod val="75000"/>
                              <a:lumOff val="25000"/>
                            </a:schemeClr>
                          </a:solidFill>
                          <a:latin typeface="メイリオ" panose="020B0604030504040204" pitchFamily="50" charset="-128"/>
                          <a:ea typeface="メイリオ" panose="020B0604030504040204" pitchFamily="50" charset="-128"/>
                        </a:rPr>
                        <a:t>3</a:t>
                      </a:r>
                      <a:r>
                        <a:rPr kumimoji="1" lang="ja-JP" altLang="en-US" sz="1600" dirty="0" smtClean="0">
                          <a:solidFill>
                            <a:schemeClr val="tx1">
                              <a:lumMod val="75000"/>
                              <a:lumOff val="25000"/>
                            </a:schemeClr>
                          </a:solidFill>
                          <a:latin typeface="メイリオ" panose="020B0604030504040204" pitchFamily="50" charset="-128"/>
                          <a:ea typeface="メイリオ" panose="020B0604030504040204" pitchFamily="50" charset="-128"/>
                        </a:rPr>
                        <a:t>日</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E5FFE5"/>
                    </a:solidFill>
                  </a:tcPr>
                </a:tc>
              </a:tr>
              <a:tr h="579120">
                <a:tc vMerge="1">
                  <a:txBody>
                    <a:bodyPr/>
                    <a:lstStyle/>
                    <a:p>
                      <a:endParaRPr kumimoji="1" lang="ja-JP" altLang="en-US" dirty="0"/>
                    </a:p>
                  </a:txBody>
                  <a:tcPr/>
                </a:tc>
                <a:tc>
                  <a:txBody>
                    <a:bodyPr/>
                    <a:lstStyle/>
                    <a:p>
                      <a:pPr algn="ctr"/>
                      <a:r>
                        <a:rPr kumimoji="1" lang="en-US" altLang="ja-JP" sz="1600" dirty="0" smtClean="0">
                          <a:solidFill>
                            <a:schemeClr val="tx1">
                              <a:lumMod val="75000"/>
                              <a:lumOff val="25000"/>
                            </a:schemeClr>
                          </a:solidFill>
                          <a:latin typeface="メイリオ" panose="020B0604030504040204" pitchFamily="50" charset="-128"/>
                          <a:ea typeface="メイリオ" panose="020B0604030504040204" pitchFamily="50" charset="-128"/>
                        </a:rPr>
                        <a:t>FFT</a:t>
                      </a:r>
                      <a:r>
                        <a:rPr kumimoji="1" lang="ja-JP" altLang="en-US" sz="1600" dirty="0" smtClean="0">
                          <a:solidFill>
                            <a:schemeClr val="tx1">
                              <a:lumMod val="75000"/>
                              <a:lumOff val="25000"/>
                            </a:schemeClr>
                          </a:solidFill>
                          <a:latin typeface="メイリオ" panose="020B0604030504040204" pitchFamily="50" charset="-128"/>
                          <a:ea typeface="メイリオ" panose="020B0604030504040204" pitchFamily="50" charset="-128"/>
                        </a:rPr>
                        <a:t>保存</a:t>
                      </a:r>
                      <a:endParaRPr kumimoji="1" lang="ja-JP" altLang="en-US" sz="1600" dirty="0">
                        <a:solidFill>
                          <a:schemeClr val="tx1">
                            <a:lumMod val="75000"/>
                            <a:lumOff val="25000"/>
                          </a:schemeClr>
                        </a:solidFill>
                        <a:latin typeface="メイリオ" panose="020B0604030504040204" pitchFamily="50" charset="-128"/>
                        <a:ea typeface="メイリオ" panose="020B0604030504040204" pitchFamily="50" charset="-128"/>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1" lang="en-US" altLang="ja-JP" sz="1600" dirty="0" smtClean="0">
                          <a:solidFill>
                            <a:schemeClr val="tx1">
                              <a:lumMod val="75000"/>
                              <a:lumOff val="25000"/>
                            </a:schemeClr>
                          </a:solidFill>
                          <a:latin typeface="メイリオ" panose="020B0604030504040204" pitchFamily="50" charset="-128"/>
                          <a:ea typeface="メイリオ" panose="020B0604030504040204" pitchFamily="50" charset="-128"/>
                        </a:rPr>
                        <a:t>1</a:t>
                      </a:r>
                      <a:r>
                        <a:rPr kumimoji="1" lang="ja-JP" altLang="en-US" sz="1600" dirty="0" smtClean="0">
                          <a:solidFill>
                            <a:schemeClr val="tx1">
                              <a:lumMod val="75000"/>
                              <a:lumOff val="25000"/>
                            </a:schemeClr>
                          </a:solidFill>
                          <a:latin typeface="メイリオ" panose="020B0604030504040204" pitchFamily="50" charset="-128"/>
                          <a:ea typeface="メイリオ" panose="020B0604030504040204" pitchFamily="50" charset="-128"/>
                        </a:rPr>
                        <a:t>日</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FFE0D9"/>
                    </a:solidFill>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1" lang="en-US" altLang="ja-JP" sz="1600" dirty="0" smtClean="0">
                          <a:solidFill>
                            <a:schemeClr val="tx1">
                              <a:lumMod val="75000"/>
                              <a:lumOff val="25000"/>
                            </a:schemeClr>
                          </a:solidFill>
                          <a:latin typeface="メイリオ" panose="020B0604030504040204" pitchFamily="50" charset="-128"/>
                          <a:ea typeface="メイリオ" panose="020B0604030504040204" pitchFamily="50" charset="-128"/>
                        </a:rPr>
                        <a:t>7</a:t>
                      </a:r>
                      <a:r>
                        <a:rPr kumimoji="1" lang="ja-JP" altLang="en-US" sz="1600" dirty="0" smtClean="0">
                          <a:solidFill>
                            <a:schemeClr val="tx1">
                              <a:lumMod val="75000"/>
                              <a:lumOff val="25000"/>
                            </a:schemeClr>
                          </a:solidFill>
                          <a:latin typeface="メイリオ" panose="020B0604030504040204" pitchFamily="50" charset="-128"/>
                          <a:ea typeface="メイリオ" panose="020B0604030504040204" pitchFamily="50" charset="-128"/>
                        </a:rPr>
                        <a:t>日</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E5F0FF"/>
                    </a:solidFill>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1" lang="en-US" altLang="ja-JP" sz="1600" dirty="0" smtClean="0">
                          <a:solidFill>
                            <a:schemeClr val="tx1">
                              <a:lumMod val="75000"/>
                              <a:lumOff val="25000"/>
                            </a:schemeClr>
                          </a:solidFill>
                          <a:latin typeface="メイリオ" panose="020B0604030504040204" pitchFamily="50" charset="-128"/>
                          <a:ea typeface="メイリオ" panose="020B0604030504040204" pitchFamily="50" charset="-128"/>
                        </a:rPr>
                        <a:t>14</a:t>
                      </a:r>
                      <a:r>
                        <a:rPr kumimoji="1" lang="ja-JP" altLang="en-US" sz="1600" dirty="0" smtClean="0">
                          <a:solidFill>
                            <a:schemeClr val="tx1">
                              <a:lumMod val="75000"/>
                              <a:lumOff val="25000"/>
                            </a:schemeClr>
                          </a:solidFill>
                          <a:latin typeface="メイリオ" panose="020B0604030504040204" pitchFamily="50" charset="-128"/>
                          <a:ea typeface="メイリオ" panose="020B0604030504040204" pitchFamily="50" charset="-128"/>
                        </a:rPr>
                        <a:t>日</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E5FFE5"/>
                    </a:solidFill>
                  </a:tcPr>
                </a:tc>
              </a:tr>
            </a:tbl>
          </a:graphicData>
        </a:graphic>
      </p:graphicFrame>
      <p:sp>
        <p:nvSpPr>
          <p:cNvPr id="7" name="テキスト ボックス 6"/>
          <p:cNvSpPr txBox="1"/>
          <p:nvPr/>
        </p:nvSpPr>
        <p:spPr>
          <a:xfrm>
            <a:off x="7383435" y="2729855"/>
            <a:ext cx="546100" cy="261610"/>
          </a:xfrm>
          <a:prstGeom prst="rect">
            <a:avLst/>
          </a:prstGeom>
          <a:noFill/>
        </p:spPr>
        <p:txBody>
          <a:bodyPr wrap="square" rtlCol="0">
            <a:spAutoFit/>
          </a:bodyPr>
          <a:lstStyle/>
          <a:p>
            <a:r>
              <a:rPr kumimoji="1" lang="en-US" altLang="ja-JP" sz="1100" dirty="0" smtClean="0">
                <a:latin typeface="メイリオ" panose="020B0604030504040204" pitchFamily="50" charset="-128"/>
                <a:ea typeface="メイリオ" panose="020B0604030504040204" pitchFamily="50" charset="-128"/>
              </a:rPr>
              <a:t>※2</a:t>
            </a:r>
            <a:endParaRPr kumimoji="1" lang="ja-JP" altLang="en-US" sz="1100" dirty="0">
              <a:latin typeface="メイリオ" panose="020B0604030504040204" pitchFamily="50" charset="-128"/>
              <a:ea typeface="メイリオ" panose="020B0604030504040204" pitchFamily="50" charset="-128"/>
            </a:endParaRPr>
          </a:p>
        </p:txBody>
      </p:sp>
      <p:sp>
        <p:nvSpPr>
          <p:cNvPr id="15" name="テキスト ボックス 14"/>
          <p:cNvSpPr txBox="1"/>
          <p:nvPr/>
        </p:nvSpPr>
        <p:spPr>
          <a:xfrm>
            <a:off x="4279900" y="5692774"/>
            <a:ext cx="5054600" cy="415498"/>
          </a:xfrm>
          <a:prstGeom prst="rect">
            <a:avLst/>
          </a:prstGeom>
          <a:noFill/>
        </p:spPr>
        <p:txBody>
          <a:bodyPr wrap="square" rtlCol="0">
            <a:spAutoFit/>
          </a:bodyPr>
          <a:lstStyle/>
          <a:p>
            <a:r>
              <a:rPr kumimoji="1" lang="en-US" altLang="ja-JP" sz="1050" dirty="0" smtClean="0">
                <a:solidFill>
                  <a:schemeClr val="tx1">
                    <a:lumMod val="75000"/>
                    <a:lumOff val="25000"/>
                  </a:schemeClr>
                </a:solidFill>
                <a:latin typeface="メイリオ" panose="020B0604030504040204" pitchFamily="50" charset="-128"/>
                <a:ea typeface="メイリオ" panose="020B0604030504040204" pitchFamily="50" charset="-128"/>
              </a:rPr>
              <a:t>※1</a:t>
            </a:r>
            <a:r>
              <a:rPr kumimoji="1" lang="ja-JP" altLang="en-US" sz="1050" dirty="0" smtClean="0">
                <a:solidFill>
                  <a:schemeClr val="tx1">
                    <a:lumMod val="75000"/>
                    <a:lumOff val="25000"/>
                  </a:schemeClr>
                </a:solidFill>
                <a:latin typeface="メイリオ" panose="020B0604030504040204" pitchFamily="50" charset="-128"/>
                <a:ea typeface="メイリオ" panose="020B0604030504040204" pitchFamily="50" charset="-128"/>
              </a:rPr>
              <a:t>：</a:t>
            </a:r>
            <a:r>
              <a:rPr kumimoji="1" lang="en-US" altLang="ja-JP" sz="1050" dirty="0" smtClean="0">
                <a:solidFill>
                  <a:schemeClr val="tx1">
                    <a:lumMod val="75000"/>
                    <a:lumOff val="25000"/>
                  </a:schemeClr>
                </a:solidFill>
                <a:latin typeface="メイリオ" panose="020B0604030504040204" pitchFamily="50" charset="-128"/>
                <a:ea typeface="メイリオ" panose="020B0604030504040204" pitchFamily="50" charset="-128"/>
              </a:rPr>
              <a:t>b-Monitor </a:t>
            </a:r>
            <a:r>
              <a:rPr kumimoji="1" lang="ja-JP" altLang="en-US" sz="1050" dirty="0" smtClean="0">
                <a:solidFill>
                  <a:schemeClr val="tx1">
                    <a:lumMod val="75000"/>
                    <a:lumOff val="25000"/>
                  </a:schemeClr>
                </a:solidFill>
                <a:latin typeface="メイリオ" panose="020B0604030504040204" pitchFamily="50" charset="-128"/>
                <a:ea typeface="メイリオ" panose="020B0604030504040204" pitchFamily="50" charset="-128"/>
              </a:rPr>
              <a:t>の動作仕様です。</a:t>
            </a:r>
            <a:endParaRPr kumimoji="1" lang="en-US" altLang="ja-JP" sz="1050" dirty="0" smtClean="0">
              <a:solidFill>
                <a:schemeClr val="tx1">
                  <a:lumMod val="75000"/>
                  <a:lumOff val="25000"/>
                </a:schemeClr>
              </a:solidFill>
              <a:latin typeface="メイリオ" panose="020B0604030504040204" pitchFamily="50" charset="-128"/>
              <a:ea typeface="メイリオ" panose="020B0604030504040204" pitchFamily="50" charset="-128"/>
            </a:endParaRPr>
          </a:p>
          <a:p>
            <a:r>
              <a:rPr kumimoji="1" lang="en-US" altLang="ja-JP" sz="1050" dirty="0" smtClean="0">
                <a:solidFill>
                  <a:schemeClr val="tx1">
                    <a:lumMod val="75000"/>
                    <a:lumOff val="25000"/>
                  </a:schemeClr>
                </a:solidFill>
                <a:latin typeface="メイリオ" panose="020B0604030504040204" pitchFamily="50" charset="-128"/>
                <a:ea typeface="メイリオ" panose="020B0604030504040204" pitchFamily="50" charset="-128"/>
              </a:rPr>
              <a:t>※2</a:t>
            </a:r>
            <a:r>
              <a:rPr kumimoji="1" lang="ja-JP" altLang="en-US" sz="1050" dirty="0" smtClean="0">
                <a:solidFill>
                  <a:schemeClr val="tx1">
                    <a:lumMod val="75000"/>
                    <a:lumOff val="25000"/>
                  </a:schemeClr>
                </a:solidFill>
                <a:latin typeface="メイリオ" panose="020B0604030504040204" pitchFamily="50" charset="-128"/>
                <a:ea typeface="メイリオ" panose="020B0604030504040204" pitchFamily="50" charset="-128"/>
              </a:rPr>
              <a:t>：設置対象機械は、常時連続動作する機械でご利用ください。</a:t>
            </a:r>
            <a:endParaRPr kumimoji="1" lang="ja-JP" altLang="en-US" sz="1050" dirty="0">
              <a:solidFill>
                <a:schemeClr val="tx1">
                  <a:lumMod val="75000"/>
                  <a:lumOff val="25000"/>
                </a:schemeClr>
              </a:solidFill>
              <a:latin typeface="メイリオ" panose="020B0604030504040204" pitchFamily="50" charset="-128"/>
              <a:ea typeface="メイリオ" panose="020B0604030504040204" pitchFamily="50" charset="-128"/>
            </a:endParaRPr>
          </a:p>
        </p:txBody>
      </p:sp>
      <p:sp>
        <p:nvSpPr>
          <p:cNvPr id="17" name="テキスト ボックス 16"/>
          <p:cNvSpPr txBox="1"/>
          <p:nvPr/>
        </p:nvSpPr>
        <p:spPr>
          <a:xfrm>
            <a:off x="4841820" y="2729855"/>
            <a:ext cx="546100" cy="261610"/>
          </a:xfrm>
          <a:prstGeom prst="rect">
            <a:avLst/>
          </a:prstGeom>
          <a:noFill/>
        </p:spPr>
        <p:txBody>
          <a:bodyPr wrap="square" rtlCol="0">
            <a:spAutoFit/>
          </a:bodyPr>
          <a:lstStyle/>
          <a:p>
            <a:r>
              <a:rPr kumimoji="1" lang="en-US" altLang="ja-JP" sz="1100" dirty="0" smtClean="0">
                <a:latin typeface="メイリオ" panose="020B0604030504040204" pitchFamily="50" charset="-128"/>
                <a:ea typeface="メイリオ" panose="020B0604030504040204" pitchFamily="50" charset="-128"/>
              </a:rPr>
              <a:t>※1</a:t>
            </a:r>
            <a:endParaRPr kumimoji="1" lang="ja-JP" altLang="en-US" sz="11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890330181"/>
      </p:ext>
    </p:extLst>
  </p:cSld>
  <p:clrMapOvr>
    <a:masterClrMapping/>
  </p:clrMapOvr>
  <p:timing>
    <p:tnLst>
      <p:par>
        <p:cTn id="1" dur="indefinite" restart="never" nodeType="tmRoot"/>
      </p:par>
    </p:tnLst>
  </p:timing>
</p:sld>
</file>

<file path=ppt/theme/theme1.xml><?xml version="1.0" encoding="utf-8"?>
<a:theme xmlns:a="http://schemas.openxmlformats.org/drawingml/2006/main" name="TR-COM">
  <a:themeElements>
    <a:clrScheme name="TR-COM">
      <a:dk1>
        <a:srgbClr val="000000"/>
      </a:dk1>
      <a:lt1>
        <a:srgbClr val="FFFFFF"/>
      </a:lt1>
      <a:dk2>
        <a:srgbClr val="4C3A93"/>
      </a:dk2>
      <a:lt2>
        <a:srgbClr val="BFBFBF"/>
      </a:lt2>
      <a:accent1>
        <a:srgbClr val="C9A063"/>
      </a:accent1>
      <a:accent2>
        <a:srgbClr val="0088C9"/>
      </a:accent2>
      <a:accent3>
        <a:srgbClr val="FA5E34"/>
      </a:accent3>
      <a:accent4>
        <a:srgbClr val="60BAA6"/>
      </a:accent4>
      <a:accent5>
        <a:srgbClr val="F3BD00"/>
      </a:accent5>
      <a:accent6>
        <a:srgbClr val="B2CC00"/>
      </a:accent6>
      <a:hlink>
        <a:srgbClr val="0070C0"/>
      </a:hlink>
      <a:folHlink>
        <a:srgbClr val="007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デザインの設定">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テーマ">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1544</TotalTime>
  <Words>1848</Words>
  <Application>Microsoft Office PowerPoint</Application>
  <PresentationFormat>画面に合わせる (4:3)</PresentationFormat>
  <Paragraphs>325</Paragraphs>
  <Slides>22</Slides>
  <Notes>8</Notes>
  <HiddenSlides>0</HiddenSlides>
  <MMClips>0</MMClips>
  <ScaleCrop>false</ScaleCrop>
  <HeadingPairs>
    <vt:vector size="4" baseType="variant">
      <vt:variant>
        <vt:lpstr>テーマ</vt:lpstr>
      </vt:variant>
      <vt:variant>
        <vt:i4>2</vt:i4>
      </vt:variant>
      <vt:variant>
        <vt:lpstr>スライド タイトル</vt:lpstr>
      </vt:variant>
      <vt:variant>
        <vt:i4>22</vt:i4>
      </vt:variant>
    </vt:vector>
  </HeadingPairs>
  <TitlesOfParts>
    <vt:vector size="24" baseType="lpstr">
      <vt:lpstr>TR-COM</vt:lpstr>
      <vt:lpstr>デザインの設定</vt:lpstr>
      <vt:lpstr>回転機械の劣化予兆がわかる TR-COM</vt:lpstr>
      <vt:lpstr>TR-COM システム構成</vt:lpstr>
      <vt:lpstr>WEB画面</vt:lpstr>
      <vt:lpstr>iOS アプリ</vt:lpstr>
      <vt:lpstr>レポート報告</vt:lpstr>
      <vt:lpstr>スマートログ機能</vt:lpstr>
      <vt:lpstr>振動センサの設置イメージ</vt:lpstr>
      <vt:lpstr>センサー仕様</vt:lpstr>
      <vt:lpstr>b-Monitor2　センサー動作概要</vt:lpstr>
      <vt:lpstr>振動周波数を時系列で管理</vt:lpstr>
      <vt:lpstr>ベアリング傷の検出</vt:lpstr>
      <vt:lpstr>初期のベアリング傷</vt:lpstr>
      <vt:lpstr>一般的な振動監視</vt:lpstr>
      <vt:lpstr>新たな振動監視をご提案</vt:lpstr>
      <vt:lpstr>PowerPoint プレゼンテーション</vt:lpstr>
      <vt:lpstr>インバータノイズの事例</vt:lpstr>
      <vt:lpstr>インバータノイズの事例</vt:lpstr>
      <vt:lpstr>インバータノイズの事例</vt:lpstr>
      <vt:lpstr>インバータノイズの事例</vt:lpstr>
      <vt:lpstr>ベアリングの外輪クリープ事例</vt:lpstr>
      <vt:lpstr>ベアリングの外輪クリープ事例</vt:lpstr>
      <vt:lpstr>PowerPoint プレゼンテーション</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TR-COMのご紹介</dc:title>
  <dc:creator>Chalalai Sarakor</dc:creator>
  <cp:lastModifiedBy>TORISHIMA</cp:lastModifiedBy>
  <cp:revision>267</cp:revision>
  <dcterms:created xsi:type="dcterms:W3CDTF">2013-07-30T09:55:18Z</dcterms:created>
  <dcterms:modified xsi:type="dcterms:W3CDTF">2021-05-27T23:40:06Z</dcterms:modified>
</cp:coreProperties>
</file>